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4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r>
              <a:rPr lang="en-US" sz="2400" b="1" dirty="0" smtClean="0">
                <a:solidFill>
                  <a:srgbClr val="FFFF00"/>
                </a:solidFill>
              </a:rPr>
              <a:t>Latin word - </a:t>
            </a:r>
            <a:r>
              <a:rPr lang="en-US" sz="2400" b="1" dirty="0" err="1" smtClean="0">
                <a:solidFill>
                  <a:srgbClr val="FFFF00"/>
                </a:solidFill>
              </a:rPr>
              <a:t>Mollis</a:t>
            </a:r>
            <a:r>
              <a:rPr lang="en-US" sz="2400" b="1" dirty="0" smtClean="0">
                <a:solidFill>
                  <a:srgbClr val="FFFF00"/>
                </a:solidFill>
              </a:rPr>
              <a:t> – Soft body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The term ‘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r>
              <a:rPr lang="en-US" sz="2400" b="1" dirty="0" smtClean="0">
                <a:solidFill>
                  <a:srgbClr val="FFFF00"/>
                </a:solidFill>
              </a:rPr>
              <a:t>’ was first applied by Aristotle to </a:t>
            </a:r>
            <a:r>
              <a:rPr lang="en-US" sz="2400" b="1" dirty="0" err="1" smtClean="0">
                <a:solidFill>
                  <a:srgbClr val="FFFF00"/>
                </a:solidFill>
              </a:rPr>
              <a:t>cuttle</a:t>
            </a:r>
            <a:r>
              <a:rPr lang="en-US" sz="2400" b="1" dirty="0" smtClean="0">
                <a:solidFill>
                  <a:srgbClr val="FFFF00"/>
                </a:solidFill>
              </a:rPr>
              <a:t> fish.</a:t>
            </a:r>
          </a:p>
          <a:p>
            <a:pPr>
              <a:lnSpc>
                <a:spcPct val="150000"/>
              </a:lnSpc>
            </a:pPr>
            <a:r>
              <a:rPr lang="en-US" sz="2400" b="1" u="sng" dirty="0" smtClean="0">
                <a:solidFill>
                  <a:srgbClr val="FFFF00"/>
                </a:solidFill>
              </a:rPr>
              <a:t>Salient features</a:t>
            </a:r>
            <a:r>
              <a:rPr lang="en-US" sz="2400" b="1" dirty="0" smtClean="0">
                <a:solidFill>
                  <a:srgbClr val="FFFF00"/>
                </a:solidFill>
              </a:rPr>
              <a:t>:-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Mostly aquatic (Marine, Freshwater), </a:t>
            </a:r>
            <a:r>
              <a:rPr lang="en-US" sz="2400" b="1" dirty="0" err="1" smtClean="0">
                <a:solidFill>
                  <a:srgbClr val="FFFF00"/>
                </a:solidFill>
              </a:rPr>
              <a:t>Terresterial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Mostly free living some are parasite.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Bilateral symmetry although some Gastropods and cephalopods becomes asymmetrical.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Body is soft and </a:t>
            </a:r>
            <a:r>
              <a:rPr lang="en-US" sz="2400" b="1" dirty="0" err="1" smtClean="0">
                <a:solidFill>
                  <a:srgbClr val="FFFF00"/>
                </a:solidFill>
              </a:rPr>
              <a:t>unsegmented</a:t>
            </a:r>
            <a:r>
              <a:rPr lang="en-US" sz="2400" b="1" dirty="0" smtClean="0">
                <a:solidFill>
                  <a:srgbClr val="FFFF00"/>
                </a:solidFill>
              </a:rPr>
              <a:t> except -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Monoplacophora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4:- </a:t>
            </a:r>
            <a:r>
              <a:rPr lang="en-US" sz="2400" b="1" dirty="0" err="1" smtClean="0">
                <a:solidFill>
                  <a:srgbClr val="FFFF00"/>
                </a:solidFill>
              </a:rPr>
              <a:t>Gastropoda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Asymmetry (Undergoes torsion, </a:t>
            </a:r>
            <a:r>
              <a:rPr lang="en-US" sz="2400" b="1" dirty="0" err="1" smtClean="0">
                <a:solidFill>
                  <a:srgbClr val="FFFF00"/>
                </a:solidFill>
              </a:rPr>
              <a:t>detorsion</a:t>
            </a:r>
            <a:r>
              <a:rPr lang="en-US" sz="2400" b="1" dirty="0" smtClean="0">
                <a:solidFill>
                  <a:srgbClr val="FFFF00"/>
                </a:solidFill>
              </a:rPr>
              <a:t> and coiled)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Marine, fresh water or, terrestrial.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Head is distinct with one or, two pairs of tentacles.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Shell is </a:t>
            </a:r>
            <a:r>
              <a:rPr lang="en-US" sz="2400" b="1" dirty="0" err="1" smtClean="0">
                <a:solidFill>
                  <a:srgbClr val="FFFF00"/>
                </a:solidFill>
              </a:rPr>
              <a:t>univalved</a:t>
            </a:r>
            <a:r>
              <a:rPr lang="en-US" sz="2400" b="1" dirty="0" smtClean="0">
                <a:solidFill>
                  <a:srgbClr val="FFFF00"/>
                </a:solidFill>
              </a:rPr>
              <a:t>, often spiral, conical or, absent.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Nephridia</a:t>
            </a:r>
            <a:r>
              <a:rPr lang="en-US" sz="2400" b="1" dirty="0" smtClean="0">
                <a:solidFill>
                  <a:srgbClr val="FFFF00"/>
                </a:solidFill>
              </a:rPr>
              <a:t> 1 or, 2.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Unisexual or, Bisexual.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rgbClr val="FFFF00"/>
                </a:solidFill>
              </a:rPr>
              <a:t>Ex –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Pila</a:t>
            </a:r>
            <a:r>
              <a:rPr lang="en-US" sz="2400" b="1" i="1" dirty="0" smtClean="0">
                <a:solidFill>
                  <a:srgbClr val="FFFF00"/>
                </a:solidFill>
              </a:rPr>
              <a:t> (</a:t>
            </a:r>
            <a:r>
              <a:rPr lang="en-US" sz="2400" b="1" dirty="0" smtClean="0">
                <a:solidFill>
                  <a:srgbClr val="FFFF00"/>
                </a:solidFill>
              </a:rPr>
              <a:t>Apple snail), </a:t>
            </a:r>
            <a:r>
              <a:rPr lang="en-US" sz="2400" b="1" i="1" dirty="0" smtClean="0">
                <a:solidFill>
                  <a:srgbClr val="FFFF00"/>
                </a:solidFill>
              </a:rPr>
              <a:t>Helix </a:t>
            </a:r>
            <a:r>
              <a:rPr lang="en-US" sz="2400" b="1" dirty="0" smtClean="0">
                <a:solidFill>
                  <a:srgbClr val="FFFF00"/>
                </a:solidFill>
              </a:rPr>
              <a:t>(Garden snail),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Limax</a:t>
            </a:r>
            <a:r>
              <a:rPr lang="en-US" sz="2400" b="1" i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(Slug) etc.</a:t>
            </a:r>
            <a:endParaRPr lang="en-US" sz="2400" b="1" i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</a:t>
            </a:r>
            <a:r>
              <a:rPr lang="en-US" sz="2400" b="1" dirty="0" smtClean="0">
                <a:solidFill>
                  <a:srgbClr val="FFFF00"/>
                </a:solidFill>
              </a:rPr>
              <a:t>5:- </a:t>
            </a:r>
            <a:r>
              <a:rPr lang="en-US" sz="2400" b="1" dirty="0" err="1" smtClean="0">
                <a:solidFill>
                  <a:srgbClr val="FFFF00"/>
                </a:solidFill>
              </a:rPr>
              <a:t>Pelecypoda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Mostly marine, few are in fresh water.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Body bilaterally compressed.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No distinct head and without </a:t>
            </a:r>
            <a:r>
              <a:rPr lang="en-US" sz="2400" b="1" dirty="0" err="1" smtClean="0">
                <a:solidFill>
                  <a:srgbClr val="FFFF00"/>
                </a:solidFill>
              </a:rPr>
              <a:t>radula</a:t>
            </a:r>
            <a:r>
              <a:rPr lang="en-US" sz="2400" b="1" dirty="0" smtClean="0">
                <a:solidFill>
                  <a:srgbClr val="FFFF00"/>
                </a:solidFill>
              </a:rPr>
              <a:t>, tentacles.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Shell is </a:t>
            </a:r>
            <a:r>
              <a:rPr lang="en-US" sz="2400" b="1" dirty="0" err="1" smtClean="0">
                <a:solidFill>
                  <a:srgbClr val="FFFF00"/>
                </a:solidFill>
              </a:rPr>
              <a:t>bivalved</a:t>
            </a:r>
            <a:r>
              <a:rPr lang="en-US" sz="2400" b="1" dirty="0" smtClean="0">
                <a:solidFill>
                  <a:srgbClr val="FFFF00"/>
                </a:solidFill>
              </a:rPr>
              <a:t> one on right and other at left.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Foot </a:t>
            </a:r>
            <a:r>
              <a:rPr lang="en-US" sz="2400" b="1" dirty="0" err="1" smtClean="0">
                <a:solidFill>
                  <a:srgbClr val="FFFF00"/>
                </a:solidFill>
              </a:rPr>
              <a:t>anteroventral</a:t>
            </a:r>
            <a:r>
              <a:rPr lang="en-US" sz="2400" b="1" dirty="0" smtClean="0">
                <a:solidFill>
                  <a:srgbClr val="FFFF00"/>
                </a:solidFill>
              </a:rPr>
              <a:t> and wedge shaped.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Unisexual.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rgbClr val="FFFF00"/>
                </a:solidFill>
              </a:rPr>
              <a:t>Ex –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Unio</a:t>
            </a:r>
            <a:r>
              <a:rPr lang="en-US" sz="2400" b="1" i="1" dirty="0" smtClean="0">
                <a:solidFill>
                  <a:srgbClr val="FFFF00"/>
                </a:solidFill>
              </a:rPr>
              <a:t>(</a:t>
            </a:r>
            <a:r>
              <a:rPr lang="en-US" sz="2400" b="1" dirty="0" smtClean="0">
                <a:solidFill>
                  <a:srgbClr val="FFFF00"/>
                </a:solidFill>
              </a:rPr>
              <a:t>Fresh water mussel),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Pecten</a:t>
            </a:r>
            <a:r>
              <a:rPr lang="en-US" sz="2400" b="1" i="1" dirty="0" smtClean="0">
                <a:solidFill>
                  <a:srgbClr val="FFFF00"/>
                </a:solidFill>
              </a:rPr>
              <a:t>, Pearl oyster etc.</a:t>
            </a:r>
            <a:endParaRPr lang="en-US" sz="2400" b="1" i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</a:t>
            </a:r>
            <a:r>
              <a:rPr lang="en-US" sz="2400" b="1" dirty="0" smtClean="0">
                <a:solidFill>
                  <a:srgbClr val="FFFF00"/>
                </a:solidFill>
              </a:rPr>
              <a:t>6</a:t>
            </a:r>
            <a:r>
              <a:rPr lang="en-US" sz="2400" b="1" dirty="0" smtClean="0">
                <a:solidFill>
                  <a:srgbClr val="FFFF00"/>
                </a:solidFill>
              </a:rPr>
              <a:t>:- </a:t>
            </a:r>
            <a:r>
              <a:rPr lang="en-US" sz="2400" b="1" dirty="0" err="1" smtClean="0">
                <a:solidFill>
                  <a:srgbClr val="FFFF00"/>
                </a:solidFill>
              </a:rPr>
              <a:t>Cephalopoda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Exclusively marine.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Bilaterally symmetrical.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Distinct head with large eyes.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Foot is modified into arms or, tentacles attached to head.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Unisexual.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Development is direct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rgbClr val="FFFF00"/>
                </a:solidFill>
              </a:rPr>
              <a:t>Ex – Sepia </a:t>
            </a:r>
            <a:r>
              <a:rPr lang="en-US" sz="2400" b="1" dirty="0" smtClean="0">
                <a:solidFill>
                  <a:srgbClr val="FFFF00"/>
                </a:solidFill>
              </a:rPr>
              <a:t>(</a:t>
            </a:r>
            <a:r>
              <a:rPr lang="en-US" sz="2400" b="1" dirty="0" err="1" smtClean="0">
                <a:solidFill>
                  <a:srgbClr val="FFFF00"/>
                </a:solidFill>
              </a:rPr>
              <a:t>Cuttle</a:t>
            </a:r>
            <a:r>
              <a:rPr lang="en-US" sz="2400" b="1" dirty="0" smtClean="0">
                <a:solidFill>
                  <a:srgbClr val="FFFF00"/>
                </a:solidFill>
              </a:rPr>
              <a:t> fish),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Loligo</a:t>
            </a:r>
            <a:r>
              <a:rPr lang="en-US" sz="2400" b="1" i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(Squid), Octopus (Devil Fish), </a:t>
            </a:r>
            <a:r>
              <a:rPr lang="en-US" sz="2400" b="1" i="1" dirty="0" smtClean="0">
                <a:solidFill>
                  <a:srgbClr val="FFFF00"/>
                </a:solidFill>
              </a:rPr>
              <a:t>Nautilus </a:t>
            </a:r>
            <a:endParaRPr lang="en-US" sz="2400" b="1" i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Body is differentiated into four parts i.e. Foot, Mantle, Visceral Mass and Head.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Externally covered by hard shell made up of calcium carbonate.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The outer surface of Mantle secretes a hard calcareous shell forming a protective covering of the body.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 It may be </a:t>
            </a:r>
            <a:r>
              <a:rPr lang="en-US" sz="2400" b="1" dirty="0" err="1" smtClean="0">
                <a:solidFill>
                  <a:srgbClr val="FFFF00"/>
                </a:solidFill>
              </a:rPr>
              <a:t>bivalved</a:t>
            </a:r>
            <a:r>
              <a:rPr lang="en-US" sz="2400" b="1" dirty="0" smtClean="0">
                <a:solidFill>
                  <a:srgbClr val="FFFF00"/>
                </a:solidFill>
              </a:rPr>
              <a:t> or, </a:t>
            </a:r>
            <a:r>
              <a:rPr lang="en-US" sz="2400" b="1" dirty="0" err="1" smtClean="0">
                <a:solidFill>
                  <a:srgbClr val="FFFF00"/>
                </a:solidFill>
              </a:rPr>
              <a:t>univalved</a:t>
            </a:r>
            <a:r>
              <a:rPr lang="en-US" sz="2400" b="1" dirty="0" smtClean="0">
                <a:solidFill>
                  <a:srgbClr val="FFFF00"/>
                </a:solidFill>
              </a:rPr>
              <a:t>, spiral or, cone like, internal or, reduced or, even absent.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The alimentary canal is of complete type and either straight, coiled or, U shaped.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3" name="Picture 2" descr="Mollus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1150"/>
            <a:ext cx="9144000" cy="31722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The nervous system consists of paired cerebral, pleural, pedal and visceral ganglia joined by longitudinal and cross connectives and nerves.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The sensory organs consists of eyes, tentacles, </a:t>
            </a:r>
            <a:r>
              <a:rPr lang="en-US" sz="2400" b="1" dirty="0" err="1" smtClean="0">
                <a:solidFill>
                  <a:srgbClr val="FFFF00"/>
                </a:solidFill>
              </a:rPr>
              <a:t>lithocyte</a:t>
            </a:r>
            <a:r>
              <a:rPr lang="en-US" sz="2400" b="1" dirty="0" smtClean="0">
                <a:solidFill>
                  <a:srgbClr val="FFFF00"/>
                </a:solidFill>
              </a:rPr>
              <a:t> in foot and </a:t>
            </a:r>
            <a:r>
              <a:rPr lang="en-US" sz="2400" b="1" dirty="0" err="1" smtClean="0">
                <a:solidFill>
                  <a:srgbClr val="FFFF00"/>
                </a:solidFill>
              </a:rPr>
              <a:t>osphradia</a:t>
            </a:r>
            <a:r>
              <a:rPr lang="en-US" sz="2400" b="1" dirty="0" smtClean="0">
                <a:solidFill>
                  <a:srgbClr val="FFFF00"/>
                </a:solidFill>
              </a:rPr>
              <a:t> at the base of gills.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Circulatory system is of open type.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The dorsal heart, having one to four atria and one ventricle.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The excretory system comprises one to six pairs of </a:t>
            </a:r>
            <a:r>
              <a:rPr lang="en-US" sz="2400" b="1" dirty="0" err="1" smtClean="0">
                <a:solidFill>
                  <a:srgbClr val="FFFF00"/>
                </a:solidFill>
              </a:rPr>
              <a:t>nephridia</a:t>
            </a:r>
            <a:r>
              <a:rPr lang="en-US" sz="2400" b="1" dirty="0" smtClean="0">
                <a:solidFill>
                  <a:srgbClr val="FFFF00"/>
                </a:solidFill>
              </a:rPr>
              <a:t>, organ of </a:t>
            </a:r>
            <a:r>
              <a:rPr lang="en-US" sz="2400" b="1" dirty="0" err="1" smtClean="0">
                <a:solidFill>
                  <a:srgbClr val="FFFF00"/>
                </a:solidFill>
              </a:rPr>
              <a:t>Bojanus</a:t>
            </a:r>
            <a:r>
              <a:rPr lang="en-US" sz="2400" b="1" dirty="0" smtClean="0">
                <a:solidFill>
                  <a:srgbClr val="FFFF00"/>
                </a:solidFill>
              </a:rPr>
              <a:t> (in </a:t>
            </a:r>
            <a:r>
              <a:rPr lang="en-US" sz="2400" b="1" dirty="0" err="1" smtClean="0">
                <a:solidFill>
                  <a:srgbClr val="FFFF00"/>
                </a:solidFill>
              </a:rPr>
              <a:t>bivalved</a:t>
            </a:r>
            <a:r>
              <a:rPr lang="en-US" sz="2400" b="1" dirty="0" smtClean="0">
                <a:solidFill>
                  <a:srgbClr val="FFFF00"/>
                </a:solidFill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Unisexual or, bisexual.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Fertilization is external or, internal.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Development is direct or, indirect.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It is classified into six classes:-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1 </a:t>
            </a:r>
            <a:r>
              <a:rPr lang="en-US" sz="2400" b="1" dirty="0" err="1" smtClean="0">
                <a:solidFill>
                  <a:srgbClr val="FFFF00"/>
                </a:solidFill>
              </a:rPr>
              <a:t>Monoplacophora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Body is oval and bilateral symmetry with internal </a:t>
            </a:r>
            <a:r>
              <a:rPr lang="en-US" sz="2400" b="1" dirty="0" err="1" smtClean="0">
                <a:solidFill>
                  <a:srgbClr val="FFFF00"/>
                </a:solidFill>
              </a:rPr>
              <a:t>metamerism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rgbClr val="FFFF00"/>
                </a:solidFill>
              </a:rPr>
              <a:t>Univalved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Foot is ventral with a flat creeping sole.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2ventricles, 5 or, 6 pairs of gills and 6 pairs of </a:t>
            </a:r>
            <a:r>
              <a:rPr lang="en-US" sz="2400" b="1" dirty="0" err="1" smtClean="0">
                <a:solidFill>
                  <a:srgbClr val="FFFF00"/>
                </a:solidFill>
              </a:rPr>
              <a:t>nephridia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Ex – </a:t>
            </a:r>
            <a:r>
              <a:rPr lang="en-US" sz="2400" b="1" dirty="0" err="1" smtClean="0">
                <a:solidFill>
                  <a:srgbClr val="FFFF00"/>
                </a:solidFill>
              </a:rPr>
              <a:t>Neopilina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2:-  </a:t>
            </a:r>
            <a:r>
              <a:rPr lang="en-US" sz="2400" b="1" dirty="0" err="1" smtClean="0">
                <a:solidFill>
                  <a:srgbClr val="FFFF00"/>
                </a:solidFill>
              </a:rPr>
              <a:t>Amphineura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All are marine.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Body oval, long or, Cylindrical and bilateral symmetry.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Tentacles and eyes are absent.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Body naked or, covered with hard shell consisting of 8 transverse plates on dorsal surface.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1 ventricle, 1 pair of </a:t>
            </a:r>
            <a:r>
              <a:rPr lang="en-US" sz="2400" b="1" dirty="0" err="1" smtClean="0">
                <a:solidFill>
                  <a:srgbClr val="FFFF00"/>
                </a:solidFill>
              </a:rPr>
              <a:t>nephridia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Ex – </a:t>
            </a:r>
            <a:r>
              <a:rPr lang="en-US" sz="2400" b="1" dirty="0" err="1" smtClean="0">
                <a:solidFill>
                  <a:srgbClr val="FFFF00"/>
                </a:solidFill>
              </a:rPr>
              <a:t>Chiton</a:t>
            </a:r>
            <a:r>
              <a:rPr lang="en-US" sz="2400" b="1" dirty="0" smtClean="0">
                <a:solidFill>
                  <a:srgbClr val="FFFF00"/>
                </a:solidFill>
              </a:rPr>
              <a:t>, </a:t>
            </a:r>
            <a:r>
              <a:rPr lang="en-US" sz="2400" b="1" dirty="0" err="1" smtClean="0">
                <a:solidFill>
                  <a:srgbClr val="FFFF00"/>
                </a:solidFill>
              </a:rPr>
              <a:t>Neomenia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3:-  </a:t>
            </a:r>
            <a:r>
              <a:rPr lang="en-US" sz="2400" b="1" dirty="0" err="1" smtClean="0">
                <a:solidFill>
                  <a:srgbClr val="FFFF00"/>
                </a:solidFill>
              </a:rPr>
              <a:t>Scaphopoda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Burrowing and marine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molluscs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Body is elongated without distinct head, Bilateral symmetry.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Gills and eyes are absent.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Foot small, conical usually pointed for burrowing.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Shell and Mantle </a:t>
            </a:r>
            <a:r>
              <a:rPr lang="en-US" sz="2400" b="1" dirty="0" err="1" smtClean="0">
                <a:solidFill>
                  <a:srgbClr val="FFFF00"/>
                </a:solidFill>
              </a:rPr>
              <a:t>univalved</a:t>
            </a:r>
            <a:r>
              <a:rPr lang="en-US" sz="2400" b="1" dirty="0" smtClean="0">
                <a:solidFill>
                  <a:srgbClr val="FFFF00"/>
                </a:solidFill>
              </a:rPr>
              <a:t>, cylindrical or, tubular and open at both ends.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Mollusca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3:-  </a:t>
            </a:r>
            <a:r>
              <a:rPr lang="en-US" sz="2400" b="1" dirty="0" err="1" smtClean="0">
                <a:solidFill>
                  <a:srgbClr val="FFFF00"/>
                </a:solidFill>
              </a:rPr>
              <a:t>Scaphopoda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Unisexual and gonads are single.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 Ex –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Dentalium</a:t>
            </a:r>
            <a:r>
              <a:rPr lang="en-US" sz="2400" b="1" i="1" dirty="0" smtClean="0">
                <a:solidFill>
                  <a:srgbClr val="FFFF00"/>
                </a:solidFill>
              </a:rPr>
              <a:t>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Cadulus</a:t>
            </a:r>
            <a:endParaRPr lang="en-US" sz="2400" b="1" i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652</Words>
  <Application>Microsoft Office PowerPoint</Application>
  <PresentationFormat>On-screen Show (16:9)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46</cp:revision>
  <dcterms:created xsi:type="dcterms:W3CDTF">2006-08-16T00:00:00Z</dcterms:created>
  <dcterms:modified xsi:type="dcterms:W3CDTF">2026-05-20T12:27:54Z</dcterms:modified>
</cp:coreProperties>
</file>