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846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Echinodermata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[</a:t>
            </a:r>
            <a:r>
              <a:rPr lang="en-US" sz="2400" b="1" dirty="0" err="1" smtClean="0">
                <a:solidFill>
                  <a:srgbClr val="FFFF00"/>
                </a:solidFill>
              </a:rPr>
              <a:t>Gr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Echinos</a:t>
            </a:r>
            <a:r>
              <a:rPr lang="en-US" sz="2400" b="1" dirty="0" smtClean="0">
                <a:solidFill>
                  <a:srgbClr val="FFFF00"/>
                </a:solidFill>
              </a:rPr>
              <a:t> – spiny, </a:t>
            </a:r>
            <a:r>
              <a:rPr lang="en-US" sz="2400" b="1" dirty="0" err="1" smtClean="0">
                <a:solidFill>
                  <a:srgbClr val="FFFF00"/>
                </a:solidFill>
              </a:rPr>
              <a:t>Derm</a:t>
            </a:r>
            <a:r>
              <a:rPr lang="en-US" sz="2400" b="1" dirty="0" smtClean="0">
                <a:solidFill>
                  <a:srgbClr val="FFFF00"/>
                </a:solidFill>
              </a:rPr>
              <a:t> –skin]</a:t>
            </a:r>
          </a:p>
          <a:p>
            <a:pPr algn="ctr"/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This name was at first used by </a:t>
            </a:r>
            <a:r>
              <a:rPr lang="en-US" sz="2400" b="1" dirty="0" smtClean="0"/>
              <a:t>Jacob Klein </a:t>
            </a:r>
            <a:r>
              <a:rPr lang="en-US" sz="2400" b="1" dirty="0" smtClean="0">
                <a:solidFill>
                  <a:srgbClr val="FFFF00"/>
                </a:solidFill>
              </a:rPr>
              <a:t>(1734) for echinoids (</a:t>
            </a:r>
            <a:r>
              <a:rPr lang="en-US" sz="2400" b="1" dirty="0" smtClean="0"/>
              <a:t>Sea urchin)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“The Phylum </a:t>
            </a:r>
            <a:r>
              <a:rPr lang="en-US" sz="2400" b="1" dirty="0" err="1" smtClean="0"/>
              <a:t>Echinodermata</a:t>
            </a:r>
            <a:r>
              <a:rPr lang="en-US" sz="2400" b="1" dirty="0" smtClean="0"/>
              <a:t> is One of the best characterized and most distinct phyla of the animal kingdom.” – Bather (1900)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Previously animals of this phylum was kept in </a:t>
            </a:r>
            <a:r>
              <a:rPr lang="en-US" sz="2400" b="1" dirty="0" err="1" smtClean="0"/>
              <a:t>Coelenterata</a:t>
            </a:r>
            <a:r>
              <a:rPr lang="en-US" sz="2400" b="1" dirty="0" smtClean="0"/>
              <a:t> in a group named </a:t>
            </a:r>
            <a:r>
              <a:rPr lang="en-US" sz="2400" b="1" dirty="0" err="1" smtClean="0"/>
              <a:t>radiata</a:t>
            </a:r>
            <a:r>
              <a:rPr lang="en-US" sz="2400" b="1" dirty="0" smtClean="0"/>
              <a:t>. Later, </a:t>
            </a:r>
            <a:r>
              <a:rPr lang="en-US" sz="2400" b="1" dirty="0" err="1" smtClean="0"/>
              <a:t>Leukart</a:t>
            </a:r>
            <a:r>
              <a:rPr lang="en-US" sz="2400" b="1" dirty="0" smtClean="0"/>
              <a:t> (1847) kept them in a separate group.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/>
              <a:t>Class </a:t>
            </a:r>
            <a:r>
              <a:rPr lang="en-US" sz="2400" b="1" dirty="0" smtClean="0"/>
              <a:t>2</a:t>
            </a:r>
            <a:r>
              <a:rPr lang="en-US" sz="2400" b="1" dirty="0" smtClean="0"/>
              <a:t> </a:t>
            </a:r>
            <a:r>
              <a:rPr lang="en-US" sz="2400" b="1" dirty="0" smtClean="0"/>
              <a:t>– </a:t>
            </a:r>
            <a:r>
              <a:rPr lang="en-US" sz="2400" b="1" dirty="0" err="1" smtClean="0"/>
              <a:t>Cystoidea</a:t>
            </a: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Extinct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Class 3 – </a:t>
            </a:r>
            <a:r>
              <a:rPr lang="en-US" sz="2400" b="1" dirty="0" err="1" smtClean="0"/>
              <a:t>Blastoidea</a:t>
            </a: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Extinct.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Sub – 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Asterozoa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err="1" smtClean="0">
                <a:solidFill>
                  <a:srgbClr val="FFFF00"/>
                </a:solidFill>
              </a:rPr>
              <a:t>Radially</a:t>
            </a:r>
            <a:r>
              <a:rPr lang="en-US" sz="2400" b="1" dirty="0" smtClean="0">
                <a:solidFill>
                  <a:srgbClr val="FFFF00"/>
                </a:solidFill>
              </a:rPr>
              <a:t> symmetrical, Star shaped.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Oral surface directed downward.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– </a:t>
            </a:r>
            <a:r>
              <a:rPr lang="en-US" sz="2400" b="1" dirty="0" err="1" smtClean="0">
                <a:solidFill>
                  <a:srgbClr val="FFFF00"/>
                </a:solidFill>
              </a:rPr>
              <a:t>Stellerodea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Ex –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Asterias</a:t>
            </a:r>
            <a:r>
              <a:rPr lang="en-US" sz="2400" b="1" dirty="0" smtClean="0">
                <a:solidFill>
                  <a:srgbClr val="FFFF00"/>
                </a:solidFill>
              </a:rPr>
              <a:t> (Living star fish),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Ophiothrix</a:t>
            </a:r>
            <a:r>
              <a:rPr lang="en-US" sz="2400" b="1" i="1" dirty="0" smtClean="0">
                <a:solidFill>
                  <a:srgbClr val="FFFF00"/>
                </a:solidFill>
              </a:rPr>
              <a:t>,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Ophicomina</a:t>
            </a:r>
            <a:r>
              <a:rPr lang="en-US" sz="2400" b="1" dirty="0" smtClean="0">
                <a:solidFill>
                  <a:srgbClr val="FFFF00"/>
                </a:solidFill>
              </a:rPr>
              <a:t> etc.</a:t>
            </a: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Echinodermata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r>
              <a:rPr lang="en-US" sz="2400" b="1" u="sng" dirty="0" smtClean="0"/>
              <a:t>Salient features :-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Exclusively Marine.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Gregarious, mostly free living and creeping slowly on sea bottom, feeding on small animals, Plants and organic debris.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A few are pelagic, some can swim freely but none is parasitic, some sea lilies are permanently attached, sessile or, stalked.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 </a:t>
            </a:r>
            <a:r>
              <a:rPr lang="en-US" sz="2400" b="1" dirty="0" err="1" smtClean="0">
                <a:solidFill>
                  <a:srgbClr val="FFFF00"/>
                </a:solidFill>
              </a:rPr>
              <a:t>Triploblastic</a:t>
            </a:r>
            <a:r>
              <a:rPr lang="en-US" sz="2400" b="1" dirty="0" smtClean="0">
                <a:solidFill>
                  <a:srgbClr val="FFFF00"/>
                </a:solidFill>
              </a:rPr>
              <a:t> and </a:t>
            </a:r>
            <a:r>
              <a:rPr lang="en-US" sz="2400" b="1" dirty="0" err="1" smtClean="0">
                <a:solidFill>
                  <a:srgbClr val="FFFF00"/>
                </a:solidFill>
              </a:rPr>
              <a:t>coelomate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Echinodermata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Shape of body may be flattened, star like, globular, </a:t>
            </a:r>
            <a:r>
              <a:rPr lang="en-US" sz="2400" b="1" dirty="0" err="1" smtClean="0">
                <a:solidFill>
                  <a:srgbClr val="FFFF00"/>
                </a:solidFill>
              </a:rPr>
              <a:t>discoidal</a:t>
            </a:r>
            <a:r>
              <a:rPr lang="en-US" sz="2400" b="1" dirty="0" smtClean="0">
                <a:solidFill>
                  <a:srgbClr val="FFFF00"/>
                </a:solidFill>
              </a:rPr>
              <a:t> or, elongated.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Biradial</a:t>
            </a:r>
            <a:r>
              <a:rPr lang="en-US" sz="2400" b="1" dirty="0" smtClean="0">
                <a:solidFill>
                  <a:srgbClr val="FFFF00"/>
                </a:solidFill>
              </a:rPr>
              <a:t> in larval stage and radial in adult.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Surface of body is marked by five symmetrically radiating grooves or, areas called ambulacra and five alternating </a:t>
            </a:r>
            <a:r>
              <a:rPr lang="en-US" sz="2400" b="1" dirty="0" err="1" smtClean="0">
                <a:solidFill>
                  <a:srgbClr val="FFFF00"/>
                </a:solidFill>
              </a:rPr>
              <a:t>interradii</a:t>
            </a:r>
            <a:r>
              <a:rPr lang="en-US" sz="2400" b="1" dirty="0" smtClean="0">
                <a:solidFill>
                  <a:srgbClr val="FFFF00"/>
                </a:solidFill>
              </a:rPr>
              <a:t> or, </a:t>
            </a:r>
            <a:r>
              <a:rPr lang="en-US" sz="2400" b="1" dirty="0" err="1" smtClean="0">
                <a:solidFill>
                  <a:srgbClr val="FFFF00"/>
                </a:solidFill>
              </a:rPr>
              <a:t>interambulacra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Presence of peculiar water vascular or, </a:t>
            </a:r>
            <a:r>
              <a:rPr lang="en-US" sz="2400" b="1" dirty="0" err="1" smtClean="0">
                <a:solidFill>
                  <a:srgbClr val="FFFF00"/>
                </a:solidFill>
              </a:rPr>
              <a:t>ambulacral</a:t>
            </a:r>
            <a:r>
              <a:rPr lang="en-US" sz="2400" b="1" dirty="0" smtClean="0">
                <a:solidFill>
                  <a:srgbClr val="FFFF00"/>
                </a:solidFill>
              </a:rPr>
              <a:t> system or, </a:t>
            </a:r>
            <a:r>
              <a:rPr lang="en-US" sz="2400" b="1" dirty="0" err="1" smtClean="0">
                <a:solidFill>
                  <a:srgbClr val="FFFF00"/>
                </a:solidFill>
              </a:rPr>
              <a:t>Hydrocoel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Echinodermata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Locomotion is done by tube feet.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Alimentary canal is simple or, coiled. Anus may be present or, absent.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Respiration occurs through a variety of structures, such as </a:t>
            </a:r>
            <a:r>
              <a:rPr lang="en-US" sz="2400" b="1" dirty="0" err="1" smtClean="0">
                <a:solidFill>
                  <a:srgbClr val="FFFF00"/>
                </a:solidFill>
              </a:rPr>
              <a:t>Papulae</a:t>
            </a:r>
            <a:r>
              <a:rPr lang="en-US" sz="2400" b="1" dirty="0" smtClean="0">
                <a:solidFill>
                  <a:srgbClr val="FFFF00"/>
                </a:solidFill>
              </a:rPr>
              <a:t> or, skin gills (Star fishes), </a:t>
            </a:r>
            <a:r>
              <a:rPr lang="en-US" sz="2400" b="1" dirty="0" err="1" smtClean="0">
                <a:solidFill>
                  <a:srgbClr val="FFFF00"/>
                </a:solidFill>
              </a:rPr>
              <a:t>Peristomial</a:t>
            </a:r>
            <a:r>
              <a:rPr lang="en-US" sz="2400" b="1" dirty="0" smtClean="0">
                <a:solidFill>
                  <a:srgbClr val="FFFF00"/>
                </a:solidFill>
              </a:rPr>
              <a:t> gills (Sea Urchins), genital </a:t>
            </a:r>
            <a:r>
              <a:rPr lang="en-US" sz="2400" b="1" dirty="0" err="1" smtClean="0">
                <a:solidFill>
                  <a:srgbClr val="FFFF00"/>
                </a:solidFill>
              </a:rPr>
              <a:t>bursae</a:t>
            </a:r>
            <a:r>
              <a:rPr lang="en-US" sz="2400" b="1" dirty="0" smtClean="0">
                <a:solidFill>
                  <a:srgbClr val="FFFF00"/>
                </a:solidFill>
              </a:rPr>
              <a:t> (Brittle stars) and </a:t>
            </a:r>
            <a:r>
              <a:rPr lang="en-US" sz="2400" b="1" dirty="0" err="1" smtClean="0">
                <a:solidFill>
                  <a:srgbClr val="FFFF00"/>
                </a:solidFill>
              </a:rPr>
              <a:t>cloacal</a:t>
            </a:r>
            <a:r>
              <a:rPr lang="en-US" sz="2400" b="1" dirty="0" smtClean="0">
                <a:solidFill>
                  <a:srgbClr val="FFFF00"/>
                </a:solidFill>
              </a:rPr>
              <a:t> respiratory trees (Holothurians). </a:t>
            </a:r>
            <a:r>
              <a:rPr lang="en-US" sz="2400" b="1" dirty="0" err="1" smtClean="0">
                <a:solidFill>
                  <a:srgbClr val="FFFF00"/>
                </a:solidFill>
              </a:rPr>
              <a:t>Pedicellariae</a:t>
            </a:r>
            <a:r>
              <a:rPr lang="en-US" sz="2400" b="1" dirty="0" smtClean="0">
                <a:solidFill>
                  <a:srgbClr val="FFFF00"/>
                </a:solidFill>
              </a:rPr>
              <a:t>, which protect the delicate skin gills.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Echinodermata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Circulatory system is reduced and </a:t>
            </a:r>
            <a:r>
              <a:rPr lang="en-US" sz="2400" b="1" dirty="0" err="1" smtClean="0">
                <a:solidFill>
                  <a:srgbClr val="FFFF00"/>
                </a:solidFill>
              </a:rPr>
              <a:t>lacunar</a:t>
            </a:r>
            <a:r>
              <a:rPr lang="en-US" sz="2400" b="1" dirty="0" smtClean="0">
                <a:solidFill>
                  <a:srgbClr val="FFFF00"/>
                </a:solidFill>
              </a:rPr>
              <a:t> consisting of a circular vessels. Heart is absent. Blood vessels lack definite walls and are enclosed within </a:t>
            </a:r>
            <a:r>
              <a:rPr lang="en-US" sz="2400" b="1" dirty="0" err="1" smtClean="0">
                <a:solidFill>
                  <a:srgbClr val="FFFF00"/>
                </a:solidFill>
              </a:rPr>
              <a:t>coelomic</a:t>
            </a:r>
            <a:r>
              <a:rPr lang="en-US" sz="2400" b="1" dirty="0" smtClean="0">
                <a:solidFill>
                  <a:srgbClr val="FFFF00"/>
                </a:solidFill>
              </a:rPr>
              <a:t> channel.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Endoskeleton is </a:t>
            </a:r>
            <a:r>
              <a:rPr lang="en-US" sz="2400" b="1" dirty="0" err="1" smtClean="0">
                <a:solidFill>
                  <a:srgbClr val="FFFF00"/>
                </a:solidFill>
              </a:rPr>
              <a:t>mesodermal</a:t>
            </a:r>
            <a:r>
              <a:rPr lang="en-US" sz="2400" b="1" dirty="0" smtClean="0">
                <a:solidFill>
                  <a:srgbClr val="FFFF00"/>
                </a:solidFill>
              </a:rPr>
              <a:t>, hard, calcareous may consists of closely fitted polygonal plates or, of </a:t>
            </a:r>
            <a:r>
              <a:rPr lang="en-US" sz="2400" b="1" dirty="0" err="1" smtClean="0">
                <a:solidFill>
                  <a:srgbClr val="FFFF00"/>
                </a:solidFill>
              </a:rPr>
              <a:t>scatterd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dirty="0" err="1" smtClean="0">
                <a:solidFill>
                  <a:srgbClr val="FFFF00"/>
                </a:solidFill>
              </a:rPr>
              <a:t>ossicles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 Both exoskeleton and endoskeleton.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Definite excretory organs are wanting.</a:t>
            </a: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FF00"/>
                </a:solidFill>
              </a:rPr>
              <a:t>Phylum – </a:t>
            </a:r>
            <a:r>
              <a:rPr lang="en-US" sz="2400" b="1" dirty="0" err="1" smtClean="0">
                <a:solidFill>
                  <a:srgbClr val="FFFF00"/>
                </a:solidFill>
              </a:rPr>
              <a:t>Echinodermata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Nervous system is of primitive types, lacks a brain and includes a circum – oral ring and radial nerves.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Special sense organs are poorly developed and may consist of tactile tentacles, pigmented eye spot or, </a:t>
            </a:r>
            <a:r>
              <a:rPr lang="en-US" sz="2400" b="1" dirty="0" err="1" smtClean="0">
                <a:solidFill>
                  <a:srgbClr val="FFFF00"/>
                </a:solidFill>
              </a:rPr>
              <a:t>statocysts</a:t>
            </a:r>
            <a:r>
              <a:rPr lang="en-US" sz="2400" b="1" dirty="0" smtClean="0">
                <a:solidFill>
                  <a:srgbClr val="FFFF00"/>
                </a:solidFill>
              </a:rPr>
              <a:t>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Unisexual and reproduce by Sexual and asexual.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400" b="1" dirty="0" smtClean="0">
                <a:solidFill>
                  <a:srgbClr val="FFFF00"/>
                </a:solidFill>
              </a:rPr>
              <a:t>External fertilization and indirect development.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sz="2400" b="1" dirty="0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rgbClr val="FFFF00"/>
                </a:solidFill>
              </a:rPr>
              <a:t>It is classified into four sub – phyla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Sub – phylum 1 – </a:t>
            </a:r>
            <a:r>
              <a:rPr lang="en-US" sz="2400" b="1" dirty="0" err="1" smtClean="0"/>
              <a:t>Echinozoa</a:t>
            </a: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Globoid or, worm like without radiating arms.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Class – </a:t>
            </a:r>
            <a:r>
              <a:rPr lang="en-US" sz="2400" b="1" dirty="0" err="1" smtClean="0"/>
              <a:t>Echinoidea</a:t>
            </a: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Body is enclosed in a rigid test.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Teeth operated by complex Aristotle’s Lantern.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Ex – </a:t>
            </a:r>
            <a:r>
              <a:rPr lang="en-US" sz="2400" b="1" i="1" dirty="0" smtClean="0">
                <a:solidFill>
                  <a:srgbClr val="FFFF00"/>
                </a:solidFill>
              </a:rPr>
              <a:t>Echinus, </a:t>
            </a:r>
            <a:r>
              <a:rPr lang="en-US" sz="2400" b="1" i="1" dirty="0" err="1" smtClean="0">
                <a:solidFill>
                  <a:srgbClr val="FFFF00"/>
                </a:solidFill>
              </a:rPr>
              <a:t>Echinocardium</a:t>
            </a:r>
            <a:r>
              <a:rPr lang="en-US" sz="2400" b="1" i="1" dirty="0" smtClean="0">
                <a:solidFill>
                  <a:srgbClr val="FFFF00"/>
                </a:solidFill>
              </a:rPr>
              <a:t> etc</a:t>
            </a: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/>
              <a:t>Class 2 – </a:t>
            </a:r>
            <a:r>
              <a:rPr lang="en-US" sz="2400" b="1" dirty="0" err="1" smtClean="0"/>
              <a:t>Holothuroidea</a:t>
            </a: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Body is elongated worm like with mouth and anus at opposite ends.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Oral end bearing tentacles derived from podia.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Ex – Sea cucumber, </a:t>
            </a:r>
            <a:r>
              <a:rPr lang="en-US" sz="2400" b="1" dirty="0" err="1" smtClean="0">
                <a:solidFill>
                  <a:srgbClr val="FFFF00"/>
                </a:solidFill>
              </a:rPr>
              <a:t>Holothuria</a:t>
            </a:r>
            <a:r>
              <a:rPr lang="en-US" sz="2400" b="1" dirty="0" smtClean="0">
                <a:solidFill>
                  <a:srgbClr val="FFFF00"/>
                </a:solidFill>
              </a:rPr>
              <a:t>, </a:t>
            </a:r>
            <a:r>
              <a:rPr lang="en-US" sz="2400" b="1" dirty="0" err="1" smtClean="0">
                <a:solidFill>
                  <a:srgbClr val="FFFF00"/>
                </a:solidFill>
              </a:rPr>
              <a:t>Cucumaria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  <a:r>
              <a:rPr lang="en-US" sz="2400" b="1" i="1" dirty="0" smtClean="0">
                <a:solidFill>
                  <a:srgbClr val="FFFF00"/>
                </a:solidFill>
              </a:rPr>
              <a:t>etc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Class 3 – </a:t>
            </a:r>
            <a:r>
              <a:rPr lang="en-US" sz="2400" b="1" dirty="0" err="1" smtClean="0"/>
              <a:t>Helicoplacoidea</a:t>
            </a:r>
            <a:r>
              <a:rPr lang="en-US" sz="2400" b="1" dirty="0" smtClean="0">
                <a:solidFill>
                  <a:srgbClr val="FFFF00"/>
                </a:solidFill>
              </a:rPr>
              <a:t> 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C000"/>
                </a:solidFill>
              </a:rPr>
              <a:t>Spindle shaped Extinct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C000"/>
                </a:solidFill>
              </a:rPr>
              <a:t>Class 4 – </a:t>
            </a:r>
            <a:r>
              <a:rPr lang="en-US" sz="2400" b="1" dirty="0" err="1" smtClean="0">
                <a:solidFill>
                  <a:srgbClr val="FFC000"/>
                </a:solidFill>
              </a:rPr>
              <a:t>Adrioasteroidea</a:t>
            </a:r>
            <a:r>
              <a:rPr lang="en-US" sz="2400" b="1" dirty="0" smtClean="0">
                <a:solidFill>
                  <a:srgbClr val="FFC000"/>
                </a:solidFill>
              </a:rPr>
              <a:t> - Extinct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– 5 – </a:t>
            </a:r>
            <a:r>
              <a:rPr lang="en-US" sz="2400" b="1" dirty="0" err="1" smtClean="0">
                <a:solidFill>
                  <a:srgbClr val="FFFF00"/>
                </a:solidFill>
              </a:rPr>
              <a:t>Ophiocystioidea</a:t>
            </a:r>
            <a:r>
              <a:rPr lang="en-US" sz="2400" b="1" dirty="0" smtClean="0">
                <a:solidFill>
                  <a:srgbClr val="FFFF00"/>
                </a:solidFill>
              </a:rPr>
              <a:t> - Extinct</a:t>
            </a: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endParaRPr lang="en-US" sz="2400" b="1" dirty="0" smtClean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0"/>
            <a:ext cx="91440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 smtClean="0"/>
              <a:t>Sub – phylum 2 – </a:t>
            </a:r>
            <a:r>
              <a:rPr lang="en-US" sz="2400" b="1" dirty="0" err="1" smtClean="0"/>
              <a:t>Homalozoa</a:t>
            </a: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Extinct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Sub – Phylum – 3 </a:t>
            </a:r>
            <a:r>
              <a:rPr lang="en-US" sz="2400" b="1" dirty="0" err="1" smtClean="0"/>
              <a:t>Crinozoa</a:t>
            </a: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err="1" smtClean="0"/>
              <a:t>Radially</a:t>
            </a:r>
            <a:r>
              <a:rPr lang="en-US" sz="2400" b="1" dirty="0" smtClean="0"/>
              <a:t> symmetrical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Globoid with arms.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Oral surface directed upward.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Class 1 – </a:t>
            </a:r>
            <a:r>
              <a:rPr lang="en-US" sz="2400" b="1" dirty="0" err="1" smtClean="0">
                <a:solidFill>
                  <a:srgbClr val="FFFF00"/>
                </a:solidFill>
              </a:rPr>
              <a:t>Crinoidea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/>
              <a:t>Well developed movable arms which are typically branched.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Ex – sea lilies and Feather stars (</a:t>
            </a:r>
            <a:r>
              <a:rPr lang="en-US" sz="2400" b="1" dirty="0" err="1" smtClean="0"/>
              <a:t>Antedon</a:t>
            </a:r>
            <a:r>
              <a:rPr lang="en-US" sz="2400" b="1" dirty="0" smtClean="0"/>
              <a:t>)</a:t>
            </a:r>
            <a:endParaRPr lang="en-US" sz="2400" b="1" dirty="0" smtClean="0"/>
          </a:p>
          <a:p>
            <a:pPr>
              <a:lnSpc>
                <a:spcPct val="150000"/>
              </a:lnSpc>
            </a:pPr>
            <a:r>
              <a:rPr lang="en-US" sz="2400" b="1" dirty="0" smtClean="0"/>
              <a:t> </a:t>
            </a:r>
          </a:p>
          <a:p>
            <a:pPr>
              <a:lnSpc>
                <a:spcPct val="150000"/>
              </a:lnSpc>
            </a:pPr>
            <a:endParaRPr lang="en-US" sz="2400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endParaRPr lang="en-US" sz="2400" b="1" dirty="0">
              <a:solidFill>
                <a:srgbClr val="FFFF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scale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542</TotalTime>
  <Words>601</Words>
  <Application>Microsoft Office PowerPoint</Application>
  <PresentationFormat>On-screen Show (16:9)</PresentationFormat>
  <Paragraphs>72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admin</dc:creator>
  <cp:lastModifiedBy>admin</cp:lastModifiedBy>
  <cp:revision>71</cp:revision>
  <dcterms:created xsi:type="dcterms:W3CDTF">2006-08-16T00:00:00Z</dcterms:created>
  <dcterms:modified xsi:type="dcterms:W3CDTF">2026-05-23T15:24:53Z</dcterms:modified>
</cp:coreProperties>
</file>