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5" r:id="rId5"/>
    <p:sldId id="259" r:id="rId6"/>
    <p:sldId id="260" r:id="rId7"/>
    <p:sldId id="261" r:id="rId8"/>
    <p:sldId id="266" r:id="rId9"/>
    <p:sldId id="262" r:id="rId10"/>
    <p:sldId id="263" r:id="rId11"/>
    <p:sldId id="264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846" y="-10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2038350"/>
            <a:ext cx="8382000" cy="2819400"/>
          </a:xfrm>
        </p:spPr>
        <p:txBody>
          <a:bodyPr>
            <a:normAutofit/>
          </a:bodyPr>
          <a:lstStyle/>
          <a:p>
            <a:endParaRPr lang="en-US" b="1" dirty="0" smtClean="0">
              <a:solidFill>
                <a:schemeClr val="accent6">
                  <a:lumMod val="40000"/>
                  <a:lumOff val="60000"/>
                </a:schemeClr>
              </a:solidFill>
            </a:endParaRPr>
          </a:p>
          <a:p>
            <a:endParaRPr lang="en-US" b="1" u="sng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0" y="0"/>
            <a:ext cx="9296400" cy="51435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5" name="Picture 4" descr="Entrance +2(2)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12479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Sub - Phylum – </a:t>
            </a:r>
            <a:r>
              <a:rPr lang="en-US" b="1" u="sng" dirty="0" err="1" smtClean="0">
                <a:solidFill>
                  <a:srgbClr val="FFFF00"/>
                </a:solidFill>
              </a:rPr>
              <a:t>Mandibulata</a:t>
            </a:r>
            <a:endParaRPr lang="en-US" b="1" u="sng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 smtClean="0"/>
              <a:t>Both terrestrial and aquatic.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Body is divided as Head, Thorax and Abdomen, or, </a:t>
            </a:r>
            <a:r>
              <a:rPr lang="en-US" sz="2400" b="1" dirty="0" err="1" smtClean="0"/>
              <a:t>cephalothorax</a:t>
            </a:r>
            <a:r>
              <a:rPr lang="en-US" sz="2400" b="1" dirty="0" smtClean="0"/>
              <a:t> and abdomen.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Presence of Compound eyes.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3 – 5 Pairs of appendages in head.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>
                <a:solidFill>
                  <a:srgbClr val="FFFF00"/>
                </a:solidFill>
              </a:rPr>
              <a:t>It is classified into three classes</a:t>
            </a:r>
          </a:p>
          <a:p>
            <a:pPr marL="285750" indent="-285750">
              <a:lnSpc>
                <a:spcPct val="150000"/>
              </a:lnSpc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25054412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4014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Class 1 – </a:t>
            </a:r>
            <a:r>
              <a:rPr lang="en-US" b="1" dirty="0" err="1" smtClean="0">
                <a:solidFill>
                  <a:srgbClr val="FFFF00"/>
                </a:solidFill>
              </a:rPr>
              <a:t>Crustacea</a:t>
            </a:r>
            <a:endParaRPr lang="en-US" b="1" u="sng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Mostly marine, few freshwater forms and </a:t>
            </a:r>
            <a:r>
              <a:rPr lang="en-US" sz="2000" b="1" dirty="0" err="1" smtClean="0"/>
              <a:t>terresterial</a:t>
            </a:r>
            <a:r>
              <a:rPr lang="en-US" sz="2000" b="1" dirty="0" smtClean="0"/>
              <a:t> (Wood louse)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Body is divisible into </a:t>
            </a:r>
            <a:r>
              <a:rPr lang="en-US" sz="2000" b="1" dirty="0" err="1" smtClean="0"/>
              <a:t>cephalothorax</a:t>
            </a:r>
            <a:r>
              <a:rPr lang="en-US" sz="2000" b="1" dirty="0" smtClean="0"/>
              <a:t> and abdomen.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Dorsal surface of body contains a hard shield called carapace, which bears rostrum (Spiny structure on dorsal surface) and abdomen by </a:t>
            </a:r>
            <a:r>
              <a:rPr lang="en-US" sz="2000" b="1" dirty="0" err="1" smtClean="0"/>
              <a:t>sclerites</a:t>
            </a:r>
            <a:r>
              <a:rPr lang="en-US" sz="20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Head is five </a:t>
            </a:r>
            <a:r>
              <a:rPr lang="en-US" sz="2000" b="1" dirty="0" err="1" smtClean="0"/>
              <a:t>semented</a:t>
            </a:r>
            <a:r>
              <a:rPr lang="en-US" sz="2000" b="1" dirty="0" smtClean="0"/>
              <a:t> and each segments bears </a:t>
            </a:r>
            <a:r>
              <a:rPr lang="en-US" sz="2000" b="1" dirty="0" err="1" smtClean="0"/>
              <a:t>biramous</a:t>
            </a:r>
            <a:r>
              <a:rPr lang="en-US" sz="2000" b="1" dirty="0" smtClean="0"/>
              <a:t> (two branched appendages)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Presence of 2 pairs of antennae and 5 pairs of legs.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Respiration by gills.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Presence of </a:t>
            </a:r>
            <a:r>
              <a:rPr lang="en-US" sz="2000" b="1" dirty="0" err="1" smtClean="0"/>
              <a:t>Haemocyanin</a:t>
            </a:r>
            <a:r>
              <a:rPr lang="en-US" sz="20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Excretion through </a:t>
            </a:r>
            <a:r>
              <a:rPr lang="en-US" sz="2000" b="1" dirty="0" err="1" smtClean="0"/>
              <a:t>coxal</a:t>
            </a:r>
            <a:r>
              <a:rPr lang="en-US" sz="2000" b="1" dirty="0" smtClean="0"/>
              <a:t>, Antennary or, Green glands.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Class 1 – </a:t>
            </a:r>
            <a:r>
              <a:rPr lang="en-US" b="1" dirty="0" err="1" smtClean="0">
                <a:solidFill>
                  <a:srgbClr val="FFFF00"/>
                </a:solidFill>
              </a:rPr>
              <a:t>Crustacea</a:t>
            </a:r>
            <a:endParaRPr lang="en-US" b="1" u="sng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Unisexual and shows sexual dimorphism.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Development both direct or, indirect.</a:t>
            </a:r>
          </a:p>
          <a:p>
            <a:pPr marL="285750" indent="-285750">
              <a:lnSpc>
                <a:spcPct val="150000"/>
              </a:lnSpc>
            </a:pPr>
            <a:r>
              <a:rPr lang="en-US" b="1" dirty="0" smtClean="0"/>
              <a:t>Ex:- </a:t>
            </a:r>
            <a:r>
              <a:rPr lang="en-US" b="1" i="1" dirty="0" smtClean="0"/>
              <a:t>Crabs, prawns, Lobsters, Daphnia, </a:t>
            </a:r>
            <a:r>
              <a:rPr lang="en-US" b="1" i="1" dirty="0" err="1" smtClean="0"/>
              <a:t>Astacus</a:t>
            </a:r>
            <a:r>
              <a:rPr lang="en-US" b="1" i="1" dirty="0" smtClean="0"/>
              <a:t> </a:t>
            </a:r>
            <a:r>
              <a:rPr lang="en-US" b="1" dirty="0" smtClean="0"/>
              <a:t>(Cray fish) etc.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Class 2 – </a:t>
            </a:r>
            <a:r>
              <a:rPr lang="en-US" b="1" smtClean="0">
                <a:solidFill>
                  <a:srgbClr val="FFFF00"/>
                </a:solidFill>
              </a:rPr>
              <a:t>Myriapoda</a:t>
            </a:r>
            <a:endParaRPr lang="en-US" b="1" u="sng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Unisexual and shows sexual dimorphism.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Development both direct or, indirect.</a:t>
            </a:r>
          </a:p>
          <a:p>
            <a:pPr marL="285750" indent="-285750">
              <a:lnSpc>
                <a:spcPct val="150000"/>
              </a:lnSpc>
            </a:pPr>
            <a:r>
              <a:rPr lang="en-US" b="1" dirty="0" smtClean="0"/>
              <a:t>Ex:- </a:t>
            </a:r>
            <a:r>
              <a:rPr lang="en-US" b="1" i="1" dirty="0" smtClean="0"/>
              <a:t>Crabs, prawns, Lobsters, Daphnia, </a:t>
            </a:r>
            <a:r>
              <a:rPr lang="en-US" b="1" i="1" dirty="0" err="1" smtClean="0"/>
              <a:t>Astacus</a:t>
            </a:r>
            <a:r>
              <a:rPr lang="en-US" b="1" i="1" dirty="0" smtClean="0"/>
              <a:t> </a:t>
            </a:r>
            <a:r>
              <a:rPr lang="en-US" b="1" dirty="0" smtClean="0"/>
              <a:t>(Cray fish) etc.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Subphylum 3:- </a:t>
            </a:r>
            <a:r>
              <a:rPr lang="en-US" b="1" dirty="0" err="1" smtClean="0">
                <a:solidFill>
                  <a:srgbClr val="FFFF00"/>
                </a:solidFill>
              </a:rPr>
              <a:t>Mandibulata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Terrestrial, Fresh water or, Marine.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Body of two or, three Parts.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 Antennae 1 or, 2 pairs, mandibles 1 pair, maxillae 1 or 2 pairs and walking legs 3 or, more pairs.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Respiration by gills or, trachea</a:t>
            </a:r>
            <a:r>
              <a:rPr lang="en-US" sz="20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Excretion by </a:t>
            </a:r>
            <a:r>
              <a:rPr lang="en-US" sz="2000" b="1" dirty="0" err="1" smtClean="0"/>
              <a:t>Malpighian</a:t>
            </a:r>
            <a:r>
              <a:rPr lang="en-US" sz="2000" b="1" dirty="0" smtClean="0"/>
              <a:t> tubules and antennal glands.</a:t>
            </a:r>
          </a:p>
          <a:p>
            <a:pPr marL="285750" indent="-285750">
              <a:lnSpc>
                <a:spcPct val="150000"/>
              </a:lnSpc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Subphylum 3:- </a:t>
            </a:r>
            <a:r>
              <a:rPr lang="en-US" b="1" dirty="0" err="1" smtClean="0">
                <a:solidFill>
                  <a:srgbClr val="FFFF00"/>
                </a:solidFill>
              </a:rPr>
              <a:t>Mandibulata</a:t>
            </a:r>
            <a:endParaRPr lang="en-US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/>
              <a:t>It is Classified into four classes:-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/>
              <a:t>Class 1 </a:t>
            </a:r>
            <a:r>
              <a:rPr lang="en-US" sz="2000" b="1" u="sng" dirty="0" err="1" smtClean="0"/>
              <a:t>Crustacea</a:t>
            </a:r>
            <a:r>
              <a:rPr lang="en-US" sz="2000" b="1" dirty="0" smtClean="0"/>
              <a:t>:-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Mostly marine, few freshwater forms.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Body is divisible into </a:t>
            </a:r>
            <a:r>
              <a:rPr lang="en-US" sz="2000" b="1" dirty="0" err="1" smtClean="0"/>
              <a:t>cephalothorax</a:t>
            </a:r>
            <a:r>
              <a:rPr lang="en-US" sz="2000" b="1" dirty="0" smtClean="0"/>
              <a:t> and abdomen.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Dorsal surface of body contains a hard shield called carapace, which bears rostrum (Spiny structure on dorsal surface).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Presence of 2 pairs of antennae and 5 pairs of legs.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Subphylum 3:- </a:t>
            </a:r>
            <a:r>
              <a:rPr lang="en-US" b="1" dirty="0" err="1" smtClean="0">
                <a:solidFill>
                  <a:srgbClr val="FFFF00"/>
                </a:solidFill>
              </a:rPr>
              <a:t>Mandibulata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Respiration by gills.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Presence of </a:t>
            </a:r>
            <a:r>
              <a:rPr lang="en-US" sz="2000" b="1" dirty="0" err="1" smtClean="0"/>
              <a:t>Haemocyanin</a:t>
            </a:r>
            <a:r>
              <a:rPr lang="en-US" sz="20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Excretion through </a:t>
            </a:r>
            <a:r>
              <a:rPr lang="en-US" sz="2000" b="1" dirty="0" err="1" smtClean="0"/>
              <a:t>coxal</a:t>
            </a:r>
            <a:r>
              <a:rPr lang="en-US" sz="2000" b="1" dirty="0" smtClean="0"/>
              <a:t>, Antennary or, Green glands.</a:t>
            </a:r>
          </a:p>
          <a:p>
            <a:pPr marL="285750" indent="-285750">
              <a:lnSpc>
                <a:spcPct val="150000"/>
              </a:lnSpc>
            </a:pPr>
            <a:r>
              <a:rPr lang="en-US" sz="2000" b="1" dirty="0" smtClean="0"/>
              <a:t>Ex:- </a:t>
            </a:r>
            <a:r>
              <a:rPr lang="en-US" sz="2000" b="1" i="1" dirty="0" smtClean="0"/>
              <a:t>Crabs, prawns, Lobsters, Daphnia, </a:t>
            </a:r>
            <a:r>
              <a:rPr lang="en-US" sz="2000" b="1" i="1" dirty="0" err="1" smtClean="0"/>
              <a:t>Astacus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(Cray fish) etc.</a:t>
            </a:r>
          </a:p>
          <a:p>
            <a:pPr marL="285750" indent="-285750">
              <a:lnSpc>
                <a:spcPct val="150000"/>
              </a:lnSpc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Subphylum 3:- </a:t>
            </a:r>
            <a:r>
              <a:rPr lang="en-US" b="1" dirty="0" err="1" smtClean="0">
                <a:solidFill>
                  <a:srgbClr val="FFFF00"/>
                </a:solidFill>
              </a:rPr>
              <a:t>Mandibulata</a:t>
            </a:r>
            <a:endParaRPr lang="en-US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i="1" dirty="0" smtClean="0"/>
              <a:t>Class 2 </a:t>
            </a:r>
            <a:r>
              <a:rPr lang="en-US" sz="2000" b="1" u="sng" dirty="0" err="1" smtClean="0"/>
              <a:t>Chilopoda</a:t>
            </a:r>
            <a:r>
              <a:rPr lang="en-US" sz="2000" b="1" i="1" u="sng" dirty="0" smtClean="0"/>
              <a:t>:-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Body is divisible into head and trunk.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Each segments contains a pair of legs.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First pair of legs are modified into poison claws.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/>
              <a:t>Ex:- </a:t>
            </a:r>
            <a:r>
              <a:rPr lang="en-US" sz="2000" b="1" i="1" dirty="0" err="1" smtClean="0"/>
              <a:t>Scolopendra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(Centipede)</a:t>
            </a:r>
          </a:p>
          <a:p>
            <a:pPr marL="285750" indent="-285750">
              <a:lnSpc>
                <a:spcPct val="150000"/>
              </a:lnSpc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Subphylum 3:- </a:t>
            </a:r>
            <a:r>
              <a:rPr lang="en-US" b="1" dirty="0" err="1" smtClean="0">
                <a:solidFill>
                  <a:srgbClr val="FFFF00"/>
                </a:solidFill>
              </a:rPr>
              <a:t>Mandibulata</a:t>
            </a:r>
            <a:endParaRPr lang="en-US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dirty="0" smtClean="0"/>
              <a:t>Class 3 </a:t>
            </a:r>
            <a:r>
              <a:rPr lang="en-US" sz="2000" b="1" u="sng" dirty="0" err="1" smtClean="0"/>
              <a:t>Diplopoda</a:t>
            </a:r>
            <a:r>
              <a:rPr lang="en-US" sz="2000" b="1" u="sng" dirty="0" smtClean="0"/>
              <a:t>-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Body is divisible into head, thorax and abdomen.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One pair of legs are present in each thoracic segment except the 1</a:t>
            </a:r>
            <a:r>
              <a:rPr lang="en-US" sz="2000" b="1" baseline="30000" dirty="0" smtClean="0"/>
              <a:t>st</a:t>
            </a:r>
            <a:r>
              <a:rPr lang="en-US" sz="2000" b="1" dirty="0" smtClean="0"/>
              <a:t>, while 2 pairs of legs are present in each abdominal segments.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/>
              <a:t>Ex:- </a:t>
            </a:r>
            <a:r>
              <a:rPr lang="en-US" sz="2000" b="1" i="1" dirty="0" err="1" smtClean="0"/>
              <a:t>Julus</a:t>
            </a:r>
            <a:r>
              <a:rPr lang="en-US" sz="2000" b="1" i="1" dirty="0" smtClean="0"/>
              <a:t> </a:t>
            </a:r>
            <a:r>
              <a:rPr lang="en-US" sz="2000" b="1" dirty="0" smtClean="0"/>
              <a:t>(Millipede)</a:t>
            </a:r>
          </a:p>
          <a:p>
            <a:pPr marL="285750" indent="-285750">
              <a:lnSpc>
                <a:spcPct val="150000"/>
              </a:lnSpc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b="1" dirty="0" smtClean="0">
                <a:solidFill>
                  <a:srgbClr val="FFFF00"/>
                </a:solidFill>
              </a:rPr>
              <a:t>Subphylum 3:- </a:t>
            </a:r>
            <a:r>
              <a:rPr lang="en-US" b="1" dirty="0" err="1" smtClean="0">
                <a:solidFill>
                  <a:srgbClr val="FFFF00"/>
                </a:solidFill>
              </a:rPr>
              <a:t>Mandibulata</a:t>
            </a:r>
            <a:endParaRPr lang="en-US" b="1" dirty="0" smtClean="0">
              <a:solidFill>
                <a:srgbClr val="FFFF00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000" b="1" i="1" dirty="0" smtClean="0"/>
              <a:t>Class 4 </a:t>
            </a:r>
            <a:r>
              <a:rPr lang="en-US" sz="2000" b="1" u="sng" dirty="0" err="1" smtClean="0"/>
              <a:t>Insecta</a:t>
            </a:r>
            <a:r>
              <a:rPr lang="en-US" sz="2000" b="1" i="1" dirty="0" smtClean="0"/>
              <a:t>:</a:t>
            </a:r>
            <a:r>
              <a:rPr lang="en-US" sz="2000" b="1" i="1" u="sng" dirty="0" smtClean="0"/>
              <a:t>-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Body is divisible into head, thorax and abdomen.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Thorax is of three segments and each segments contains one pair of jointed legs.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Wings are usually two pairs.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One pair of antennae.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Excretion done by </a:t>
            </a:r>
            <a:r>
              <a:rPr lang="en-US" sz="2000" b="1" dirty="0" err="1" smtClean="0"/>
              <a:t>Malpighian</a:t>
            </a:r>
            <a:r>
              <a:rPr lang="en-US" sz="2000" b="1" dirty="0" smtClean="0"/>
              <a:t> tubules.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Respiration by trachea.</a:t>
            </a:r>
          </a:p>
          <a:p>
            <a:pPr>
              <a:lnSpc>
                <a:spcPct val="150000"/>
              </a:lnSpc>
            </a:pPr>
            <a:r>
              <a:rPr lang="en-US" sz="2000" b="1" dirty="0" smtClean="0"/>
              <a:t>Ex:- </a:t>
            </a:r>
            <a:r>
              <a:rPr lang="en-US" sz="2000" b="1" i="1" dirty="0" smtClean="0"/>
              <a:t>Silver fish, </a:t>
            </a:r>
            <a:r>
              <a:rPr lang="en-US" sz="2000" b="1" i="1" dirty="0" err="1" smtClean="0"/>
              <a:t>Lepisma</a:t>
            </a:r>
            <a:r>
              <a:rPr lang="en-US" sz="2000" b="1" i="1" dirty="0" smtClean="0"/>
              <a:t>, </a:t>
            </a:r>
            <a:r>
              <a:rPr lang="en-US" sz="2000" b="1" i="1" dirty="0" err="1" smtClean="0"/>
              <a:t>Periplaneta</a:t>
            </a:r>
            <a:r>
              <a:rPr lang="en-US" sz="2000" b="1" i="1" dirty="0" smtClean="0"/>
              <a:t>, Dragonfly, Housefly, Mosquito etc.</a:t>
            </a:r>
            <a:endParaRPr lang="en-US" sz="2000" b="1" smtClean="0"/>
          </a:p>
          <a:p>
            <a:pPr marL="285750" indent="-285750">
              <a:lnSpc>
                <a:spcPct val="150000"/>
              </a:lnSpc>
            </a:pPr>
            <a:endParaRPr lang="en-US" sz="2000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130942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6324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Phylum – </a:t>
            </a:r>
            <a:r>
              <a:rPr lang="en-US" b="1" u="sng" dirty="0" err="1" smtClean="0"/>
              <a:t>Arthropoda</a:t>
            </a:r>
            <a:endParaRPr lang="en-US" b="1" u="sng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The term </a:t>
            </a:r>
            <a:r>
              <a:rPr lang="en-US" b="1" dirty="0" err="1" smtClean="0"/>
              <a:t>Arthropoda</a:t>
            </a:r>
            <a:r>
              <a:rPr lang="en-US" b="1" dirty="0" smtClean="0"/>
              <a:t> (Gk., </a:t>
            </a:r>
            <a:r>
              <a:rPr lang="en-US" b="1" dirty="0" err="1" smtClean="0"/>
              <a:t>Arthros</a:t>
            </a:r>
            <a:r>
              <a:rPr lang="en-US" b="1" dirty="0" smtClean="0"/>
              <a:t> – jointed, </a:t>
            </a:r>
            <a:r>
              <a:rPr lang="en-US" b="1" dirty="0" err="1" smtClean="0"/>
              <a:t>podos</a:t>
            </a:r>
            <a:r>
              <a:rPr lang="en-US" b="1" dirty="0" smtClean="0"/>
              <a:t> – foot) was coined by Von </a:t>
            </a:r>
            <a:r>
              <a:rPr lang="en-US" b="1" dirty="0" err="1" smtClean="0"/>
              <a:t>Siebold</a:t>
            </a:r>
            <a:r>
              <a:rPr lang="en-US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u="sng" dirty="0" smtClean="0"/>
              <a:t>General </a:t>
            </a:r>
            <a:r>
              <a:rPr lang="en-US" b="1" u="sng" dirty="0" err="1" smtClean="0"/>
              <a:t>Chracters</a:t>
            </a:r>
            <a:r>
              <a:rPr lang="en-US" b="1" dirty="0" smtClean="0"/>
              <a:t>:-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Terrestrial, aquatic (Marine and fresh water), aerial.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Bilaterally symmetrical.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Triploblastic.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Body is </a:t>
            </a:r>
            <a:r>
              <a:rPr lang="en-US" sz="2400" b="1" dirty="0" err="1" smtClean="0"/>
              <a:t>metamerically</a:t>
            </a:r>
            <a:r>
              <a:rPr lang="en-US" sz="2400" b="1" dirty="0" smtClean="0"/>
              <a:t> segmented. The segmentation in arthropods is externally only. This type of </a:t>
            </a:r>
            <a:r>
              <a:rPr lang="en-US" sz="2400" b="1" dirty="0" err="1" smtClean="0"/>
              <a:t>metamerism</a:t>
            </a:r>
            <a:r>
              <a:rPr lang="en-US" sz="2400" b="1" dirty="0" smtClean="0"/>
              <a:t> is called </a:t>
            </a:r>
            <a:r>
              <a:rPr lang="en-US" sz="2400" b="1" dirty="0" err="1" smtClean="0"/>
              <a:t>tegmatization</a:t>
            </a:r>
            <a:r>
              <a:rPr lang="en-US" sz="24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It is </a:t>
            </a:r>
            <a:r>
              <a:rPr lang="en-US" sz="2400" b="1" dirty="0" err="1" smtClean="0"/>
              <a:t>haemocoelomate</a:t>
            </a:r>
            <a:r>
              <a:rPr lang="en-US" sz="24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The number of segments in Arthropods are fixed.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  <a:p>
            <a:pPr>
              <a:lnSpc>
                <a:spcPct val="150000"/>
              </a:lnSpc>
            </a:pPr>
            <a:endParaRPr lang="en-US" b="1" u="sng" dirty="0"/>
          </a:p>
        </p:txBody>
      </p:sp>
    </p:spTree>
    <p:extLst>
      <p:ext uri="{BB962C8B-B14F-4D97-AF65-F5344CB8AC3E}">
        <p14:creationId xmlns="" xmlns:p14="http://schemas.microsoft.com/office/powerpoint/2010/main" val="41883647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Phylum – </a:t>
            </a:r>
            <a:r>
              <a:rPr lang="en-US" b="1" u="sng" dirty="0" err="1" smtClean="0"/>
              <a:t>Arthropoda</a:t>
            </a:r>
            <a:endParaRPr lang="en-US" b="1" u="sng" dirty="0" smtClean="0"/>
          </a:p>
          <a:p>
            <a:pPr>
              <a:lnSpc>
                <a:spcPct val="150000"/>
              </a:lnSpc>
            </a:pPr>
            <a:r>
              <a:rPr lang="en-US" sz="2000" b="1" dirty="0" smtClean="0"/>
              <a:t>          Externally, the body is covered with a thick, tough, non – living, </a:t>
            </a:r>
            <a:r>
              <a:rPr lang="en-US" sz="2000" b="1" dirty="0" err="1" smtClean="0"/>
              <a:t>chitinous</a:t>
            </a:r>
            <a:r>
              <a:rPr lang="en-US" sz="2000" b="1" dirty="0" smtClean="0"/>
              <a:t> and protective cuticle, forming the exoskeleton. It remains thin soft and flexible between the segments so that </a:t>
            </a:r>
            <a:r>
              <a:rPr lang="en-US" sz="2000" b="1" dirty="0"/>
              <a:t>movements are possible</a:t>
            </a:r>
            <a:r>
              <a:rPr lang="en-US" sz="2000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Exoskeleton is periodically replaced </a:t>
            </a:r>
            <a:r>
              <a:rPr lang="en-US" sz="2000" b="1" dirty="0" err="1" smtClean="0"/>
              <a:t>ecdysis</a:t>
            </a:r>
            <a:r>
              <a:rPr lang="en-US" sz="2000" b="1" dirty="0" smtClean="0"/>
              <a:t> (Adult) and </a:t>
            </a:r>
            <a:r>
              <a:rPr lang="en-US" sz="2000" b="1" dirty="0" err="1" smtClean="0"/>
              <a:t>moulting</a:t>
            </a:r>
            <a:r>
              <a:rPr lang="en-US" sz="2000" b="1" dirty="0" smtClean="0"/>
              <a:t> (larva)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The segments of body may bear one pair or, more jointed legs.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Alimentary canal is complete.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Circulatory system is of open type.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/>
              <a:t>Respiration by body surface or, gills in aquatic form, trachea or, book lungs.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  <a:p>
            <a:pPr>
              <a:lnSpc>
                <a:spcPct val="150000"/>
              </a:lnSpc>
            </a:pPr>
            <a:endParaRPr lang="en-US" b="1" u="sng" dirty="0"/>
          </a:p>
        </p:txBody>
      </p:sp>
    </p:spTree>
    <p:extLst>
      <p:ext uri="{BB962C8B-B14F-4D97-AF65-F5344CB8AC3E}">
        <p14:creationId xmlns="" xmlns:p14="http://schemas.microsoft.com/office/powerpoint/2010/main" val="10606442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57150"/>
            <a:ext cx="906780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/>
              <a:t>Excretion is done by </a:t>
            </a:r>
            <a:r>
              <a:rPr lang="en-US" b="1" dirty="0" err="1"/>
              <a:t>coxal</a:t>
            </a:r>
            <a:r>
              <a:rPr lang="en-US" b="1" dirty="0"/>
              <a:t> glands, green glands or, </a:t>
            </a:r>
            <a:r>
              <a:rPr lang="en-US" b="1" dirty="0" err="1"/>
              <a:t>Malpighian</a:t>
            </a:r>
            <a:r>
              <a:rPr lang="en-US" b="1" dirty="0"/>
              <a:t> tubules joined to gut</a:t>
            </a:r>
            <a:r>
              <a:rPr lang="en-US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/>
              <a:t>Nervous system is as annelids.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/>
              <a:t>Sense organs are antennae, simple eyes, compound eyes, </a:t>
            </a:r>
            <a:r>
              <a:rPr lang="en-US" b="1" dirty="0" err="1"/>
              <a:t>statocysts</a:t>
            </a:r>
            <a:r>
              <a:rPr lang="en-US" b="1" dirty="0"/>
              <a:t>, taste receptors etc</a:t>
            </a:r>
            <a:r>
              <a:rPr lang="en-US" b="1" dirty="0" smtClean="0"/>
              <a:t>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endParaRPr lang="en-US" b="1" dirty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32988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Phylum – </a:t>
            </a:r>
            <a:r>
              <a:rPr lang="en-US" b="1" u="sng" dirty="0" err="1" smtClean="0"/>
              <a:t>Arthropoda</a:t>
            </a:r>
            <a:endParaRPr lang="en-US" b="1" u="sng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Body is distinctly divided into three regions Head, Thorax and Abdomen. 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In some cases Head and Thorax are fused to form </a:t>
            </a:r>
            <a:r>
              <a:rPr lang="en-US" b="1" dirty="0" err="1" smtClean="0"/>
              <a:t>cephalothorax</a:t>
            </a:r>
            <a:r>
              <a:rPr lang="en-US" b="1" dirty="0" smtClean="0"/>
              <a:t>. (Prawn, Spider)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Muscular layer is not continuous but lie at separate bundles below epidermis. It allows rapid contraction during movements.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Unisexual.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Fertilization is internal. Majority are oviparous, few like scorpions are ovoviviparous.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Development is direct or,  indirect.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Parthenogenesis is common.</a:t>
            </a:r>
          </a:p>
          <a:p>
            <a:pPr marL="285750" indent="-285750">
              <a:lnSpc>
                <a:spcPct val="150000"/>
              </a:lnSpc>
            </a:pPr>
            <a:endParaRPr lang="en-US" b="1" dirty="0" smtClean="0"/>
          </a:p>
          <a:p>
            <a:pPr>
              <a:lnSpc>
                <a:spcPct val="150000"/>
              </a:lnSpc>
            </a:pPr>
            <a:endParaRPr lang="en-US" b="1" u="sng" dirty="0"/>
          </a:p>
        </p:txBody>
      </p:sp>
    </p:spTree>
    <p:extLst>
      <p:ext uri="{BB962C8B-B14F-4D97-AF65-F5344CB8AC3E}">
        <p14:creationId xmlns="" xmlns:p14="http://schemas.microsoft.com/office/powerpoint/2010/main" val="17678477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 smtClean="0"/>
              <a:t>Classification</a:t>
            </a:r>
          </a:p>
          <a:p>
            <a:r>
              <a:rPr lang="en-US" sz="2400" b="1" u="sng" dirty="0" smtClean="0">
                <a:solidFill>
                  <a:srgbClr val="FFFF00"/>
                </a:solidFill>
              </a:rPr>
              <a:t>It is classified into seven sub – phyla but the true arthropods can belong to only three sub – phyla </a:t>
            </a:r>
          </a:p>
          <a:p>
            <a:endParaRPr lang="en-US" sz="2400" b="1" u="sng" dirty="0" smtClean="0">
              <a:solidFill>
                <a:srgbClr val="FFFF00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FFFF00"/>
                </a:solidFill>
              </a:rPr>
              <a:t>Trilobitomorpha</a:t>
            </a:r>
            <a:r>
              <a:rPr lang="en-US" sz="2400" b="1" dirty="0" smtClean="0">
                <a:solidFill>
                  <a:srgbClr val="FFFF00"/>
                </a:solidFill>
              </a:rPr>
              <a:t>  - Extinct arthropods</a:t>
            </a: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FFFF00"/>
                </a:solidFill>
              </a:rPr>
              <a:t>Chelicerata</a:t>
            </a:r>
            <a:endParaRPr lang="en-US" sz="2400" b="1" dirty="0" smtClean="0">
              <a:solidFill>
                <a:srgbClr val="FFFF00"/>
              </a:solidFill>
            </a:endParaRPr>
          </a:p>
          <a:p>
            <a:pPr marL="457200" indent="-457200">
              <a:lnSpc>
                <a:spcPct val="150000"/>
              </a:lnSpc>
              <a:buAutoNum type="arabicPeriod"/>
            </a:pPr>
            <a:r>
              <a:rPr lang="en-US" sz="2400" b="1" dirty="0" err="1" smtClean="0">
                <a:solidFill>
                  <a:srgbClr val="FFFF00"/>
                </a:solidFill>
              </a:rPr>
              <a:t>Mandibulata</a:t>
            </a:r>
            <a:endParaRPr lang="en-US" sz="2400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05865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1088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Phylum – </a:t>
            </a:r>
            <a:r>
              <a:rPr lang="en-US" b="1" u="sng" dirty="0" err="1" smtClean="0"/>
              <a:t>Arthropoda</a:t>
            </a:r>
            <a:endParaRPr lang="en-US" b="1" u="sng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Sub – Phylum – </a:t>
            </a:r>
            <a:r>
              <a:rPr lang="en-US" b="1" dirty="0" err="1" smtClean="0"/>
              <a:t>Chelicerata</a:t>
            </a:r>
            <a:r>
              <a:rPr lang="en-US" b="1" dirty="0" smtClean="0"/>
              <a:t> 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/>
              <a:t> Body is divided </a:t>
            </a:r>
            <a:r>
              <a:rPr lang="en-US" b="1" dirty="0" err="1" smtClean="0"/>
              <a:t>cephalothorax</a:t>
            </a:r>
            <a:r>
              <a:rPr lang="en-US" b="1" dirty="0" smtClean="0"/>
              <a:t> and abdomen.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/>
              <a:t> Presence of six pair of appendages.</a:t>
            </a:r>
          </a:p>
          <a:p>
            <a:pPr>
              <a:lnSpc>
                <a:spcPct val="150000"/>
              </a:lnSpc>
              <a:buFont typeface="Wingdings" pitchFamily="2" charset="2"/>
              <a:buChar char="Ø"/>
            </a:pPr>
            <a:r>
              <a:rPr lang="en-US" b="1" dirty="0" smtClean="0"/>
              <a:t> Absence of antenna.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Terrestrial, Fresh water or, Marine.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Body of two or, three Parts.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/>
              <a:t> </a:t>
            </a:r>
            <a:r>
              <a:rPr lang="en-US" b="1" dirty="0" smtClean="0"/>
              <a:t>Antennae 1 or, 2 pairs, mandibles 1 pair, maxillae 1 or 2 pairs and walking legs 3 or, more pairs.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Respiration by gills or, trachea.</a:t>
            </a:r>
          </a:p>
        </p:txBody>
      </p:sp>
    </p:spTree>
    <p:extLst>
      <p:ext uri="{BB962C8B-B14F-4D97-AF65-F5344CB8AC3E}">
        <p14:creationId xmlns="" xmlns:p14="http://schemas.microsoft.com/office/powerpoint/2010/main" val="644010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Sub - Phylum – </a:t>
            </a:r>
            <a:r>
              <a:rPr lang="en-US" b="1" u="sng" dirty="0" err="1" smtClean="0"/>
              <a:t>Chelicerata</a:t>
            </a:r>
            <a:endParaRPr lang="en-US" b="1" u="sng" dirty="0" smtClean="0"/>
          </a:p>
          <a:p>
            <a:pPr>
              <a:lnSpc>
                <a:spcPct val="150000"/>
              </a:lnSpc>
            </a:pPr>
            <a:r>
              <a:rPr lang="en-US" b="1" dirty="0" smtClean="0"/>
              <a:t>It is classified into two classes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Class 1:- </a:t>
            </a:r>
            <a:r>
              <a:rPr lang="en-US" b="1" u="sng" dirty="0" err="1" smtClean="0"/>
              <a:t>Merostomata</a:t>
            </a:r>
            <a:endParaRPr lang="en-US" b="1" u="sng" dirty="0" smtClean="0"/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Marine.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Simple eyes in median position and compound eyes are placed laterally.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Respiration by book gills.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Excretion takes place by </a:t>
            </a:r>
            <a:r>
              <a:rPr lang="en-US" b="1" dirty="0" err="1" smtClean="0"/>
              <a:t>coxal</a:t>
            </a:r>
            <a:r>
              <a:rPr lang="en-US" b="1" dirty="0" smtClean="0"/>
              <a:t> glands.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Abdominal appendages 5 or, 6 pairs, modified as gills.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/>
              <a:t>Abdomen ends at sharp </a:t>
            </a:r>
            <a:r>
              <a:rPr lang="en-US" b="1" dirty="0" err="1" smtClean="0"/>
              <a:t>telson</a:t>
            </a:r>
            <a:r>
              <a:rPr lang="en-US" b="1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b="1" dirty="0" smtClean="0"/>
              <a:t>Ex:- </a:t>
            </a:r>
            <a:r>
              <a:rPr lang="en-US" b="1" i="1" dirty="0" smtClean="0"/>
              <a:t>Limulus</a:t>
            </a:r>
            <a:r>
              <a:rPr lang="en-US" b="1" u="sng" dirty="0" smtClean="0"/>
              <a:t> </a:t>
            </a:r>
            <a:r>
              <a:rPr lang="en-US" b="1" dirty="0" smtClean="0"/>
              <a:t>(King crab or, Horseshoe crab – living fossils), </a:t>
            </a:r>
            <a:r>
              <a:rPr lang="en-US" b="1" i="1" dirty="0" err="1" smtClean="0"/>
              <a:t>Eurypterus</a:t>
            </a:r>
            <a:r>
              <a:rPr lang="en-US" b="1" i="1" dirty="0" smtClean="0"/>
              <a:t>, </a:t>
            </a:r>
            <a:r>
              <a:rPr lang="en-US" b="1" i="1" dirty="0" err="1" smtClean="0"/>
              <a:t>Pterygotus</a:t>
            </a:r>
            <a:r>
              <a:rPr lang="en-US" b="1" i="1" dirty="0" smtClean="0"/>
              <a:t> etc.</a:t>
            </a:r>
            <a:endParaRPr lang="en-US" b="1" dirty="0" smtClean="0"/>
          </a:p>
          <a:p>
            <a:pPr>
              <a:lnSpc>
                <a:spcPct val="150000"/>
              </a:lnSpc>
            </a:pPr>
            <a:endParaRPr lang="en-US" b="1" dirty="0" smtClean="0"/>
          </a:p>
        </p:txBody>
      </p:sp>
    </p:spTree>
    <p:extLst>
      <p:ext uri="{BB962C8B-B14F-4D97-AF65-F5344CB8AC3E}">
        <p14:creationId xmlns="" xmlns:p14="http://schemas.microsoft.com/office/powerpoint/2010/main" val="644010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0"/>
            <a:ext cx="9144000" cy="57708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Class 2 – </a:t>
            </a:r>
            <a:r>
              <a:rPr lang="en-US" b="1" dirty="0" err="1" smtClean="0">
                <a:solidFill>
                  <a:srgbClr val="FFFF00"/>
                </a:solidFill>
              </a:rPr>
              <a:t>Arachnida</a:t>
            </a:r>
            <a:r>
              <a:rPr lang="en-US" b="1" dirty="0" smtClean="0">
                <a:solidFill>
                  <a:srgbClr val="FFFF00"/>
                </a:solidFill>
              </a:rPr>
              <a:t> </a:t>
            </a:r>
          </a:p>
          <a:p>
            <a:r>
              <a:rPr lang="en-US" b="1" dirty="0" smtClean="0">
                <a:solidFill>
                  <a:srgbClr val="FFFF00"/>
                </a:solidFill>
              </a:rPr>
              <a:t>Class 2 – </a:t>
            </a:r>
            <a:r>
              <a:rPr lang="en-US" b="1" dirty="0" err="1" smtClean="0">
                <a:solidFill>
                  <a:srgbClr val="FFFF00"/>
                </a:solidFill>
              </a:rPr>
              <a:t>Arachnida</a:t>
            </a:r>
            <a:endParaRPr lang="en-US" b="1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Chiefly terrestrials, few are aquatic.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Excretion by </a:t>
            </a:r>
            <a:r>
              <a:rPr lang="en-US" sz="2400" b="1" dirty="0" err="1" smtClean="0"/>
              <a:t>Malpighian</a:t>
            </a:r>
            <a:r>
              <a:rPr lang="en-US" sz="2400" b="1" dirty="0" smtClean="0"/>
              <a:t> tubules and antennal glands or, </a:t>
            </a:r>
            <a:r>
              <a:rPr lang="en-US" sz="2400" b="1" dirty="0" err="1" smtClean="0"/>
              <a:t>coxal</a:t>
            </a:r>
            <a:r>
              <a:rPr lang="en-US" sz="2400" b="1" dirty="0" smtClean="0"/>
              <a:t> glands.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Respiration by </a:t>
            </a:r>
            <a:r>
              <a:rPr lang="en-US" sz="2400" b="1" dirty="0" err="1" smtClean="0"/>
              <a:t>trachae</a:t>
            </a:r>
            <a:r>
              <a:rPr lang="en-US" sz="2400" b="1" dirty="0" smtClean="0"/>
              <a:t>, book lungs or, book gills.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They have no antenna and wings.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Simple eyes.</a:t>
            </a:r>
          </a:p>
          <a:p>
            <a:pPr marL="285750" indent="-285750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b="1" dirty="0" smtClean="0"/>
              <a:t>Carnivorous.</a:t>
            </a:r>
          </a:p>
          <a:p>
            <a:pPr>
              <a:lnSpc>
                <a:spcPct val="150000"/>
              </a:lnSpc>
            </a:pPr>
            <a:r>
              <a:rPr lang="en-US" sz="2400" b="1" dirty="0" smtClean="0"/>
              <a:t>Ex:- </a:t>
            </a:r>
            <a:r>
              <a:rPr lang="en-US" sz="2400" b="1" i="1" dirty="0" smtClean="0"/>
              <a:t>Scorpions (</a:t>
            </a:r>
            <a:r>
              <a:rPr lang="en-US" sz="2400" b="1" i="1" dirty="0" err="1" smtClean="0"/>
              <a:t>Palamnaeus</a:t>
            </a:r>
            <a:r>
              <a:rPr lang="en-US" sz="2400" b="1" i="1" dirty="0" smtClean="0"/>
              <a:t>), Spiders (</a:t>
            </a:r>
            <a:r>
              <a:rPr lang="en-US" sz="2400" b="1" i="1" dirty="0" err="1" smtClean="0"/>
              <a:t>Aranea</a:t>
            </a:r>
            <a:r>
              <a:rPr lang="en-US" sz="2400" b="1" i="1" dirty="0" smtClean="0"/>
              <a:t>), Ticks, Mites etc.</a:t>
            </a:r>
          </a:p>
          <a:p>
            <a:endParaRPr lang="en-US" b="1" dirty="0" smtClean="0">
              <a:solidFill>
                <a:srgbClr val="FFFF00"/>
              </a:solidFill>
            </a:endParaRPr>
          </a:p>
          <a:p>
            <a:pPr marL="285750" indent="-285750">
              <a:lnSpc>
                <a:spcPct val="150000"/>
              </a:lnSpc>
            </a:pPr>
            <a:r>
              <a:rPr lang="en-US" b="1" dirty="0" smtClean="0"/>
              <a:t>.</a:t>
            </a:r>
          </a:p>
        </p:txBody>
      </p:sp>
    </p:spTree>
    <p:extLst>
      <p:ext uri="{BB962C8B-B14F-4D97-AF65-F5344CB8AC3E}">
        <p14:creationId xmlns="" xmlns:p14="http://schemas.microsoft.com/office/powerpoint/2010/main" val="33851414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1075</Words>
  <Application>Microsoft Office PowerPoint</Application>
  <PresentationFormat>On-screen Show (16:9)</PresentationFormat>
  <Paragraphs>131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your own Channel Nep education</dc:title>
  <dc:creator>Acer</dc:creator>
  <cp:lastModifiedBy>admin</cp:lastModifiedBy>
  <cp:revision>38</cp:revision>
  <dcterms:created xsi:type="dcterms:W3CDTF">2006-08-16T00:00:00Z</dcterms:created>
  <dcterms:modified xsi:type="dcterms:W3CDTF">2026-05-20T04:27:11Z</dcterms:modified>
</cp:coreProperties>
</file>