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lgerian" pitchFamily="82" charset="0"/>
              </a:rPr>
              <a:t>Phylum</a:t>
            </a:r>
            <a:r>
              <a:rPr lang="en-US" sz="2000" b="1" dirty="0" smtClean="0">
                <a:latin typeface="Algerian" pitchFamily="82" charset="0"/>
              </a:rPr>
              <a:t> – Platyhelminthes</a:t>
            </a:r>
          </a:p>
          <a:p>
            <a:endParaRPr lang="en-US" sz="2000" b="1" dirty="0">
              <a:latin typeface="Algerian" pitchFamily="82" charset="0"/>
            </a:endParaRPr>
          </a:p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Gegenbaur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gave the term Platyhelminthes.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Characteristics Features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:-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Most of the animals of this phylum are parasites, few free living and rarely commensal.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Body is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dorso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- ventrally flattened so it is called flat worm.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Triploblastic.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Acoelomate.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Tissue – organ grade of body organization.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50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lgerian" pitchFamily="82" charset="0"/>
              </a:rPr>
              <a:t>Phylum</a:t>
            </a:r>
            <a:r>
              <a:rPr lang="en-US" sz="2000" b="1" dirty="0" smtClean="0">
                <a:latin typeface="Algerian" pitchFamily="82" charset="0"/>
              </a:rPr>
              <a:t> – Platyhelminthes</a:t>
            </a:r>
          </a:p>
          <a:p>
            <a:endParaRPr lang="en-US" sz="2000" b="1" dirty="0">
              <a:latin typeface="Algerian" pitchFamily="82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Bilaterally symmetrical.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Body is ciliated in free living form but 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it is covered by cuticle in parasitic form.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Digestive tract is incomplete or, absent.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Gaseous exchange takes place through 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general surface of body.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Aerobic respiration in free living and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anaerobic in parasitic form.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Excretion by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Protonephridia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having flame cell or,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solenocytes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531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lgerian" pitchFamily="82" charset="0"/>
              </a:rPr>
              <a:t>Phylum</a:t>
            </a:r>
            <a:r>
              <a:rPr lang="en-US" sz="2000" b="1" dirty="0" smtClean="0">
                <a:latin typeface="Algerian" pitchFamily="82" charset="0"/>
              </a:rPr>
              <a:t> – Platyhelminthes</a:t>
            </a:r>
          </a:p>
          <a:p>
            <a:endParaRPr lang="en-US" sz="2000" b="1" dirty="0">
              <a:latin typeface="Algerian" pitchFamily="82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Nervous system is ladder type with two anteriorly situated ganglia each having a longitudinal nerve cord running along the body and both interconnected by transverse nerve cords.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Sensory organs like eye (intensity of light), auricle etc.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28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lgerian" pitchFamily="82" charset="0"/>
              </a:rPr>
              <a:t>Phylum</a:t>
            </a:r>
            <a:r>
              <a:rPr lang="en-US" sz="2000" b="1" dirty="0" smtClean="0">
                <a:latin typeface="Algerian" pitchFamily="82" charset="0"/>
              </a:rPr>
              <a:t> – Platyhelminthes</a:t>
            </a:r>
          </a:p>
          <a:p>
            <a:endParaRPr lang="en-US" sz="2000" b="1" dirty="0">
              <a:latin typeface="Algerian" pitchFamily="82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Hermaphrodite except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Schistosoma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(Blood Fluke)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Cross fertilization in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Trematodes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and self fertilization in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Cestodes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Fertilization is internal.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Development is direct in free living form and indirect in parasitic form.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It is classified into three Classes on the basis of mode of life, presence or, absence of digestive tract, cilia on the body etc.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8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6996055"/>
              </p:ext>
            </p:extLst>
          </p:nvPr>
        </p:nvGraphicFramePr>
        <p:xfrm>
          <a:off x="0" y="0"/>
          <a:ext cx="9144000" cy="50327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  <a:gridCol w="3048000"/>
              </a:tblGrid>
              <a:tr h="460798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Turbellaria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Trematoda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Cestoda</a:t>
                      </a:r>
                      <a:endParaRPr lang="en-US" dirty="0"/>
                    </a:p>
                  </a:txBody>
                  <a:tcPr/>
                </a:tc>
              </a:tr>
              <a:tr h="460798">
                <a:tc>
                  <a:txBody>
                    <a:bodyPr/>
                    <a:lstStyle/>
                    <a:p>
                      <a:r>
                        <a:rPr lang="en-US" dirty="0" smtClean="0"/>
                        <a:t>Mostly free living, </a:t>
                      </a:r>
                      <a:r>
                        <a:rPr lang="en-US" dirty="0" err="1" smtClean="0"/>
                        <a:t>ectocommensal</a:t>
                      </a:r>
                      <a:r>
                        <a:rPr lang="en-US" dirty="0" smtClean="0"/>
                        <a:t> or, Parasitic,</a:t>
                      </a:r>
                      <a:r>
                        <a:rPr lang="en-US" baseline="0" dirty="0" smtClean="0"/>
                        <a:t> body </a:t>
                      </a:r>
                      <a:r>
                        <a:rPr lang="en-US" baseline="0" dirty="0" err="1" smtClean="0"/>
                        <a:t>unsegmented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Ecto</a:t>
                      </a:r>
                      <a:r>
                        <a:rPr lang="en-US" dirty="0" smtClean="0"/>
                        <a:t> and </a:t>
                      </a:r>
                      <a:r>
                        <a:rPr lang="en-US" dirty="0" err="1" smtClean="0"/>
                        <a:t>Endoparasite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body </a:t>
                      </a:r>
                      <a:r>
                        <a:rPr lang="en-US" baseline="0" dirty="0" err="1" smtClean="0"/>
                        <a:t>unsegmented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Endoparasite</a:t>
                      </a:r>
                      <a:r>
                        <a:rPr lang="en-US" dirty="0" smtClean="0"/>
                        <a:t>, body </a:t>
                      </a:r>
                      <a:r>
                        <a:rPr lang="en-US" dirty="0" err="1" smtClean="0"/>
                        <a:t>strobilated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Pseudometamerism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460798">
                <a:tc>
                  <a:txBody>
                    <a:bodyPr/>
                    <a:lstStyle/>
                    <a:p>
                      <a:r>
                        <a:rPr lang="en-US" dirty="0" smtClean="0"/>
                        <a:t>Epidermis cellular or, syncytial</a:t>
                      </a:r>
                      <a:r>
                        <a:rPr lang="en-US" baseline="0" dirty="0" smtClean="0"/>
                        <a:t>, covered with cilia.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Cilia and epidermis absent.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Cilia and epidermis absent.</a:t>
                      </a:r>
                      <a:endParaRPr lang="en-US" dirty="0"/>
                    </a:p>
                  </a:txBody>
                  <a:tcPr/>
                </a:tc>
              </a:tr>
              <a:tr h="460798">
                <a:tc>
                  <a:txBody>
                    <a:bodyPr/>
                    <a:lstStyle/>
                    <a:p>
                      <a:r>
                        <a:rPr lang="en-US" dirty="0" smtClean="0"/>
                        <a:t>Hooks and</a:t>
                      </a:r>
                      <a:r>
                        <a:rPr lang="en-US" baseline="0" dirty="0" smtClean="0"/>
                        <a:t> suckers are absent.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Suckers present, Hooks absent.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Hooks and suckers present.</a:t>
                      </a:r>
                      <a:endParaRPr lang="en-US" dirty="0"/>
                    </a:p>
                  </a:txBody>
                  <a:tcPr/>
                </a:tc>
              </a:tr>
              <a:tr h="754592">
                <a:tc>
                  <a:txBody>
                    <a:bodyPr/>
                    <a:lstStyle/>
                    <a:p>
                      <a:r>
                        <a:rPr lang="en-US" dirty="0" smtClean="0"/>
                        <a:t>Digestive system includes alimentary canal without anus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Digestive system includes alimentary canal without anus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Absence of alimentary canal.</a:t>
                      </a:r>
                      <a:endParaRPr lang="en-US" dirty="0"/>
                    </a:p>
                  </a:txBody>
                  <a:tcPr/>
                </a:tc>
              </a:tr>
              <a:tr h="460798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 is direct.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 is direct or, indirect.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 is indirect.</a:t>
                      </a:r>
                      <a:endParaRPr lang="en-US" dirty="0"/>
                    </a:p>
                  </a:txBody>
                  <a:tcPr/>
                </a:tc>
              </a:tr>
              <a:tr h="460798"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Ex- </a:t>
                      </a:r>
                      <a:r>
                        <a:rPr lang="en-US" sz="1600" i="1" dirty="0" err="1" smtClean="0"/>
                        <a:t>Dugesia</a:t>
                      </a:r>
                      <a:r>
                        <a:rPr lang="en-US" sz="1600" i="1" dirty="0" smtClean="0"/>
                        <a:t> (</a:t>
                      </a:r>
                      <a:r>
                        <a:rPr lang="en-US" sz="1600" i="1" dirty="0" err="1" smtClean="0"/>
                        <a:t>Planaria</a:t>
                      </a:r>
                      <a:r>
                        <a:rPr lang="en-US" sz="1600" i="1" dirty="0" smtClean="0"/>
                        <a:t>), </a:t>
                      </a:r>
                      <a:r>
                        <a:rPr lang="en-US" sz="1600" i="1" dirty="0" err="1" smtClean="0"/>
                        <a:t>Bipalium</a:t>
                      </a:r>
                      <a:r>
                        <a:rPr lang="en-US" sz="1600" i="1" dirty="0" smtClean="0"/>
                        <a:t>, </a:t>
                      </a:r>
                      <a:r>
                        <a:rPr lang="en-US" sz="1600" i="1" dirty="0" err="1" smtClean="0"/>
                        <a:t>Convoluta</a:t>
                      </a:r>
                      <a:r>
                        <a:rPr lang="en-US" sz="1600" i="1" dirty="0" smtClean="0"/>
                        <a:t>, </a:t>
                      </a:r>
                      <a:r>
                        <a:rPr lang="en-US" sz="1600" i="1" dirty="0" err="1" smtClean="0"/>
                        <a:t>Mesostoma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Ex- </a:t>
                      </a:r>
                      <a:r>
                        <a:rPr lang="en-US" sz="1600" i="1" dirty="0" err="1" smtClean="0"/>
                        <a:t>Fasciola</a:t>
                      </a:r>
                      <a:r>
                        <a:rPr lang="en-US" sz="1600" i="1" dirty="0" smtClean="0"/>
                        <a:t> hepatica (Liver fluke), </a:t>
                      </a:r>
                      <a:r>
                        <a:rPr lang="en-US" sz="1600" i="1" dirty="0" err="1" smtClean="0"/>
                        <a:t>Schistosoma</a:t>
                      </a:r>
                      <a:r>
                        <a:rPr lang="en-US" sz="1600" i="1" dirty="0" smtClean="0"/>
                        <a:t> etc.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Ex-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Taenia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solium</a:t>
                      </a:r>
                      <a:r>
                        <a:rPr lang="en-US" sz="1600" i="1" baseline="0" dirty="0" smtClean="0"/>
                        <a:t>(Pork tapeworm), </a:t>
                      </a:r>
                      <a:r>
                        <a:rPr lang="en-US" sz="1600" i="1" baseline="0" dirty="0" err="1" smtClean="0"/>
                        <a:t>Taenia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saginata</a:t>
                      </a:r>
                      <a:r>
                        <a:rPr lang="en-US" sz="1600" i="1" baseline="0" dirty="0" smtClean="0"/>
                        <a:t> (Beef tapeworm) </a:t>
                      </a:r>
                      <a:r>
                        <a:rPr lang="en-US" sz="1600" i="1" baseline="0" dirty="0" err="1" smtClean="0"/>
                        <a:t>etc</a:t>
                      </a:r>
                      <a:endParaRPr lang="en-US" sz="160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176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150"/>
            <a:ext cx="9067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Some more common example</a:t>
            </a:r>
            <a:r>
              <a:rPr lang="en-US" dirty="0" smtClean="0"/>
              <a:t>:-</a:t>
            </a:r>
          </a:p>
          <a:p>
            <a:endParaRPr lang="en-US" dirty="0"/>
          </a:p>
          <a:p>
            <a:r>
              <a:rPr lang="en-US" dirty="0" smtClean="0"/>
              <a:t>Class – </a:t>
            </a:r>
            <a:r>
              <a:rPr lang="en-US" dirty="0" err="1" smtClean="0"/>
              <a:t>Trematoda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</a:t>
            </a:r>
            <a:r>
              <a:rPr lang="en-US" i="1" dirty="0" err="1" smtClean="0"/>
              <a:t>Paragorimus</a:t>
            </a:r>
            <a:r>
              <a:rPr lang="en-US" i="1" dirty="0" smtClean="0"/>
              <a:t> </a:t>
            </a:r>
            <a:r>
              <a:rPr lang="en-US" i="1" dirty="0" err="1" smtClean="0"/>
              <a:t>westermani</a:t>
            </a:r>
            <a:r>
              <a:rPr lang="en-US" i="1" dirty="0" smtClean="0"/>
              <a:t> (</a:t>
            </a:r>
            <a:r>
              <a:rPr lang="en-US" dirty="0" smtClean="0"/>
              <a:t>Lung fluke), </a:t>
            </a:r>
            <a:r>
              <a:rPr lang="en-US" i="1" dirty="0" err="1" smtClean="0"/>
              <a:t>Polystoma</a:t>
            </a:r>
            <a:r>
              <a:rPr lang="en-US" i="1" dirty="0" smtClean="0"/>
              <a:t> </a:t>
            </a:r>
            <a:r>
              <a:rPr lang="en-US" dirty="0" smtClean="0"/>
              <a:t>(Bladder fluke), </a:t>
            </a:r>
            <a:r>
              <a:rPr lang="en-US" i="1" dirty="0" smtClean="0"/>
              <a:t>F. </a:t>
            </a:r>
            <a:r>
              <a:rPr lang="en-US" i="1" dirty="0" err="1" smtClean="0"/>
              <a:t>buski</a:t>
            </a:r>
            <a:r>
              <a:rPr lang="en-US" i="1" dirty="0" smtClean="0"/>
              <a:t> (</a:t>
            </a:r>
            <a:r>
              <a:rPr lang="en-US" dirty="0" smtClean="0"/>
              <a:t>Intestinal fluke)</a:t>
            </a:r>
          </a:p>
          <a:p>
            <a:endParaRPr lang="en-US" dirty="0"/>
          </a:p>
          <a:p>
            <a:r>
              <a:rPr lang="en-US" dirty="0" smtClean="0"/>
              <a:t>Class – </a:t>
            </a:r>
            <a:r>
              <a:rPr lang="en-US" dirty="0" err="1" smtClean="0"/>
              <a:t>Cestoda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</a:t>
            </a:r>
            <a:r>
              <a:rPr lang="en-US" i="1" dirty="0" err="1" smtClean="0"/>
              <a:t>Echinococcus</a:t>
            </a:r>
            <a:r>
              <a:rPr lang="en-US" i="1" dirty="0" smtClean="0"/>
              <a:t> </a:t>
            </a:r>
            <a:r>
              <a:rPr lang="en-US" i="1" dirty="0" err="1" smtClean="0"/>
              <a:t>granulosus</a:t>
            </a:r>
            <a:r>
              <a:rPr lang="en-US" dirty="0" smtClean="0"/>
              <a:t> (Dog tapeworm), </a:t>
            </a:r>
            <a:r>
              <a:rPr lang="en-US" i="1" dirty="0" err="1" smtClean="0"/>
              <a:t>Diphyllobothrium</a:t>
            </a:r>
            <a:r>
              <a:rPr lang="en-US" i="1" dirty="0" smtClean="0"/>
              <a:t> </a:t>
            </a:r>
            <a:r>
              <a:rPr lang="en-US" i="1" dirty="0" err="1" smtClean="0"/>
              <a:t>latum</a:t>
            </a:r>
            <a:r>
              <a:rPr lang="en-US" dirty="0" smtClean="0"/>
              <a:t> (Fish tapeworm), </a:t>
            </a:r>
            <a:r>
              <a:rPr lang="en-US" i="1" dirty="0" err="1" smtClean="0"/>
              <a:t>Hymenolepisnana</a:t>
            </a:r>
            <a:r>
              <a:rPr lang="en-US" dirty="0" smtClean="0"/>
              <a:t> (Dwarf tapeworm)</a:t>
            </a:r>
          </a:p>
          <a:p>
            <a:endParaRPr lang="en-US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644032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407</Words>
  <Application>Microsoft Office PowerPoint</Application>
  <PresentationFormat>On-screen Show (16:9)</PresentationFormat>
  <Paragraphs>85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your own Channel Nep education</dc:title>
  <dc:creator>Acer</dc:creator>
  <cp:lastModifiedBy>admin</cp:lastModifiedBy>
  <cp:revision>21</cp:revision>
  <dcterms:created xsi:type="dcterms:W3CDTF">2006-08-16T00:00:00Z</dcterms:created>
  <dcterms:modified xsi:type="dcterms:W3CDTF">2026-01-09T14:26:45Z</dcterms:modified>
</cp:coreProperties>
</file>