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846" y="19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047750"/>
            <a:ext cx="7772400" cy="3809999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§"/>
            </a:pPr>
            <a:r>
              <a:rPr lang="en-US" dirty="0" smtClean="0"/>
              <a:t>Introduction:- </a:t>
            </a:r>
            <a:br>
              <a:rPr lang="en-US" dirty="0" smtClean="0"/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Aristotle regarded coelenterates intermediate between plants and animals.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Term:-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Coelenterata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Leuckart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Cnidaria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- Hyman</a:t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0"/>
            <a:ext cx="8382000" cy="74295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Phylum – </a:t>
            </a:r>
            <a:r>
              <a:rPr lang="en-US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Coelenterata</a:t>
            </a:r>
            <a:endParaRPr lang="en-US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824328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0678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Phylum</a:t>
            </a:r>
            <a:r>
              <a:rPr lang="en-US" b="1" dirty="0" smtClean="0"/>
              <a:t>:- </a:t>
            </a:r>
            <a:r>
              <a:rPr lang="en-US" b="1" dirty="0" err="1" smtClean="0"/>
              <a:t>Coelenterata</a:t>
            </a:r>
            <a:r>
              <a:rPr lang="en-US" b="1" dirty="0" smtClean="0"/>
              <a:t> or, </a:t>
            </a:r>
            <a:r>
              <a:rPr lang="en-US" b="1" dirty="0" err="1" smtClean="0"/>
              <a:t>Cnidaria</a:t>
            </a:r>
            <a:endParaRPr lang="en-US" b="1" dirty="0" smtClean="0"/>
          </a:p>
          <a:p>
            <a:r>
              <a:rPr lang="en-US" b="1" dirty="0"/>
              <a:t> </a:t>
            </a:r>
            <a:r>
              <a:rPr lang="en-US" b="1" dirty="0" smtClean="0"/>
              <a:t>     </a:t>
            </a:r>
          </a:p>
          <a:p>
            <a:r>
              <a:rPr lang="en-US" b="1" dirty="0" smtClean="0"/>
              <a:t>Term </a:t>
            </a:r>
            <a:r>
              <a:rPr lang="en-US" b="1" dirty="0" err="1" smtClean="0"/>
              <a:t>Coelenterata</a:t>
            </a:r>
            <a:r>
              <a:rPr lang="en-US" b="1" dirty="0" smtClean="0"/>
              <a:t> and </a:t>
            </a:r>
            <a:r>
              <a:rPr lang="en-US" b="1" dirty="0" err="1" smtClean="0"/>
              <a:t>Cnidaria</a:t>
            </a:r>
            <a:r>
              <a:rPr lang="en-US" b="1" dirty="0" smtClean="0"/>
              <a:t> were given by </a:t>
            </a:r>
            <a:r>
              <a:rPr lang="en-US" b="1" dirty="0" err="1" smtClean="0"/>
              <a:t>Leuckkart</a:t>
            </a:r>
            <a:r>
              <a:rPr lang="en-US" b="1" dirty="0" smtClean="0"/>
              <a:t> and Hyman respectively.</a:t>
            </a:r>
          </a:p>
          <a:p>
            <a:endParaRPr lang="en-US" b="1" dirty="0" smtClean="0"/>
          </a:p>
          <a:p>
            <a:r>
              <a:rPr lang="en-US" b="1" u="sng" dirty="0" smtClean="0"/>
              <a:t>General Characteristics</a:t>
            </a:r>
            <a:r>
              <a:rPr lang="en-US" b="1" dirty="0" smtClean="0"/>
              <a:t>:-</a:t>
            </a:r>
          </a:p>
          <a:p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All are aquatic (mostly are marine, few are fresh water)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Solitary (Hydra) </a:t>
            </a:r>
            <a:r>
              <a:rPr lang="en-US" b="1" dirty="0" smtClean="0"/>
              <a:t>or, </a:t>
            </a:r>
            <a:r>
              <a:rPr lang="en-US" b="1" dirty="0" smtClean="0"/>
              <a:t>Colonial (</a:t>
            </a:r>
            <a:r>
              <a:rPr lang="en-US" b="1" dirty="0" err="1" smtClean="0"/>
              <a:t>Obelia</a:t>
            </a:r>
            <a:r>
              <a:rPr lang="en-US" b="1" dirty="0" smtClean="0"/>
              <a:t>).</a:t>
            </a:r>
            <a:endParaRPr lang="en-US" b="1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err="1" smtClean="0"/>
              <a:t>Radially</a:t>
            </a:r>
            <a:r>
              <a:rPr lang="en-US" b="1" dirty="0" smtClean="0"/>
              <a:t> </a:t>
            </a:r>
            <a:r>
              <a:rPr lang="en-US" b="1" dirty="0" smtClean="0"/>
              <a:t>symmetrical or, </a:t>
            </a:r>
            <a:r>
              <a:rPr lang="en-US" b="1" dirty="0" err="1" smtClean="0"/>
              <a:t>Biradially</a:t>
            </a:r>
            <a:r>
              <a:rPr lang="en-US" b="1" dirty="0" smtClean="0"/>
              <a:t> </a:t>
            </a:r>
            <a:r>
              <a:rPr lang="en-US" b="1" dirty="0" err="1" smtClean="0"/>
              <a:t>symmeterical</a:t>
            </a:r>
            <a:r>
              <a:rPr lang="en-US" b="1" dirty="0" smtClean="0"/>
              <a:t>  (Sea Anemone).</a:t>
            </a:r>
            <a:endParaRPr lang="en-US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Cell – tissue grade of body organization.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Body is diploblastic with an external epidermis and inner </a:t>
            </a:r>
            <a:r>
              <a:rPr lang="en-US" b="1" dirty="0" err="1" smtClean="0"/>
              <a:t>gastrodermis</a:t>
            </a:r>
            <a:r>
              <a:rPr lang="en-US" b="1" dirty="0" smtClean="0"/>
              <a:t>. Non – cellular </a:t>
            </a:r>
            <a:r>
              <a:rPr lang="en-US" b="1" dirty="0" err="1" smtClean="0"/>
              <a:t>mesogloea</a:t>
            </a:r>
            <a:r>
              <a:rPr lang="en-US" b="1" dirty="0" smtClean="0"/>
              <a:t> is present in between these two layers.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 </a:t>
            </a:r>
            <a:r>
              <a:rPr lang="en-US" b="1" dirty="0"/>
              <a:t>A central body cavity called coelenteron </a:t>
            </a:r>
            <a:r>
              <a:rPr lang="en-US" b="1" dirty="0" smtClean="0"/>
              <a:t>or, </a:t>
            </a:r>
            <a:r>
              <a:rPr lang="en-US" b="1" dirty="0" err="1" smtClean="0"/>
              <a:t>gastrovascular</a:t>
            </a:r>
            <a:r>
              <a:rPr lang="en-US" b="1" dirty="0" smtClean="0"/>
              <a:t> cavity which </a:t>
            </a:r>
            <a:r>
              <a:rPr lang="en-US" b="1" dirty="0"/>
              <a:t>has only one opening called mouth.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6727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067800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Phylum</a:t>
            </a:r>
            <a:r>
              <a:rPr lang="en-US" b="1" dirty="0" smtClean="0"/>
              <a:t>:- </a:t>
            </a:r>
            <a:r>
              <a:rPr lang="en-US" b="1" dirty="0" err="1" smtClean="0"/>
              <a:t>Coelenterata</a:t>
            </a:r>
            <a:r>
              <a:rPr lang="en-US" b="1" dirty="0" smtClean="0"/>
              <a:t> or, </a:t>
            </a:r>
            <a:r>
              <a:rPr lang="en-US" b="1" dirty="0" err="1" smtClean="0"/>
              <a:t>Cnidaria</a:t>
            </a:r>
            <a:endParaRPr lang="en-US" b="1" dirty="0" smtClean="0"/>
          </a:p>
          <a:p>
            <a:r>
              <a:rPr lang="en-US" b="1" dirty="0"/>
              <a:t> </a:t>
            </a:r>
            <a:r>
              <a:rPr lang="en-US" b="1" dirty="0" smtClean="0"/>
              <a:t>    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/>
              <a:t>Mouth is surrounded by tentacles</a:t>
            </a:r>
            <a:r>
              <a:rPr lang="en-US" b="1" dirty="0" smtClean="0"/>
              <a:t>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/>
              <a:t>Tentacles are </a:t>
            </a:r>
            <a:r>
              <a:rPr lang="en-US" b="1" dirty="0" err="1"/>
              <a:t>locomotory</a:t>
            </a:r>
            <a:r>
              <a:rPr lang="en-US" b="1" dirty="0"/>
              <a:t> organs</a:t>
            </a:r>
            <a:r>
              <a:rPr lang="en-US" b="1" dirty="0" smtClean="0"/>
              <a:t>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Tentacles may be solid (</a:t>
            </a:r>
            <a:r>
              <a:rPr lang="en-US" b="1" dirty="0" err="1" smtClean="0"/>
              <a:t>Obelia</a:t>
            </a:r>
            <a:r>
              <a:rPr lang="en-US" b="1" dirty="0" smtClean="0"/>
              <a:t>) or, Hollow (Hydra)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/>
              <a:t>Ectoderm </a:t>
            </a:r>
            <a:r>
              <a:rPr lang="en-US" b="1" dirty="0" smtClean="0"/>
              <a:t>and specially </a:t>
            </a:r>
            <a:r>
              <a:rPr lang="en-US" b="1" dirty="0"/>
              <a:t>tentacles have special type of cells called </a:t>
            </a:r>
            <a:r>
              <a:rPr lang="en-US" b="1" dirty="0" err="1" smtClean="0"/>
              <a:t>cnidoblast</a:t>
            </a:r>
            <a:r>
              <a:rPr lang="en-US" b="1" dirty="0" smtClean="0"/>
              <a:t> cell or, Stinging </a:t>
            </a:r>
            <a:r>
              <a:rPr lang="en-US" b="1" dirty="0"/>
              <a:t>cells </a:t>
            </a:r>
            <a:r>
              <a:rPr lang="en-US" b="1" dirty="0" smtClean="0"/>
              <a:t>each of which contains Nematocysts inside them.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These cells are mainly concerned with food capture, offense, defense etc.</a:t>
            </a: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endParaRPr lang="en-US" b="1" dirty="0" smtClean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/>
              <a:t>Nerve net is present</a:t>
            </a:r>
            <a:r>
              <a:rPr lang="en-US" b="1" dirty="0" smtClean="0"/>
              <a:t>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Digestion </a:t>
            </a:r>
            <a:r>
              <a:rPr lang="en-US" b="1" dirty="0"/>
              <a:t>partially extracellular and partially intracellular</a:t>
            </a:r>
            <a:r>
              <a:rPr lang="en-US" b="1" dirty="0" smtClean="0"/>
              <a:t>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Acoelomate.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endParaRPr lang="en-US" b="1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endParaRPr lang="en-US" b="1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endParaRPr lang="en-US" b="1" dirty="0" smtClean="0"/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635335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067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Phylum</a:t>
            </a:r>
            <a:r>
              <a:rPr lang="en-US" b="1" dirty="0" smtClean="0"/>
              <a:t>:- </a:t>
            </a:r>
            <a:r>
              <a:rPr lang="en-US" b="1" dirty="0" err="1" smtClean="0"/>
              <a:t>Coelenterata</a:t>
            </a:r>
            <a:r>
              <a:rPr lang="en-US" b="1" dirty="0" smtClean="0"/>
              <a:t> or, </a:t>
            </a:r>
            <a:r>
              <a:rPr lang="en-US" b="1" dirty="0" err="1" smtClean="0"/>
              <a:t>Cnidaria</a:t>
            </a:r>
            <a:endParaRPr lang="en-US" b="1" dirty="0" smtClean="0"/>
          </a:p>
          <a:p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It shows polymorphism it means a particular species exists in two different phenotypically forms these are medusa (Sexual form) and Polyp (Asexual form)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It shows </a:t>
            </a:r>
            <a:r>
              <a:rPr lang="en-US" b="1" dirty="0" err="1" smtClean="0"/>
              <a:t>metagenesis</a:t>
            </a:r>
            <a:r>
              <a:rPr lang="en-US" b="1" dirty="0" smtClean="0"/>
              <a:t> or, alternation of generation. Here life cycle alternates between diploid sexual and diploid asexual phase. (Ex- </a:t>
            </a:r>
            <a:r>
              <a:rPr lang="en-US" b="1" dirty="0" err="1" smtClean="0"/>
              <a:t>Obelia</a:t>
            </a:r>
            <a:r>
              <a:rPr lang="en-US" b="1" dirty="0" smtClean="0"/>
              <a:t>)  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/>
              <a:t>Hermaphrodite or, Unisexual.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/>
              <a:t>Reproduction both asexual by budding and sexual by formation of gametes.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/>
              <a:t>Fertilization is </a:t>
            </a:r>
            <a:r>
              <a:rPr lang="en-US" b="1" dirty="0" smtClean="0"/>
              <a:t>external.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Development is direct or, indirect. (Larva – </a:t>
            </a:r>
            <a:r>
              <a:rPr lang="en-US" b="1" dirty="0" err="1" smtClean="0"/>
              <a:t>Hydraula</a:t>
            </a:r>
            <a:r>
              <a:rPr lang="en-US" b="1" dirty="0" smtClean="0"/>
              <a:t>, </a:t>
            </a:r>
            <a:r>
              <a:rPr lang="en-US" b="1" dirty="0" err="1" smtClean="0"/>
              <a:t>Planula</a:t>
            </a:r>
            <a:r>
              <a:rPr lang="en-US" b="1" dirty="0" smtClean="0"/>
              <a:t> (</a:t>
            </a:r>
            <a:r>
              <a:rPr lang="en-US" b="1" dirty="0" err="1" smtClean="0"/>
              <a:t>Obelia</a:t>
            </a:r>
            <a:r>
              <a:rPr lang="en-US" b="1" smtClean="0"/>
              <a:t>) </a:t>
            </a:r>
            <a:r>
              <a:rPr lang="en-US" b="1" dirty="0" smtClean="0"/>
              <a:t>and </a:t>
            </a:r>
            <a:r>
              <a:rPr lang="en-US" b="1" dirty="0" err="1" smtClean="0"/>
              <a:t>Ephyra</a:t>
            </a:r>
            <a:r>
              <a:rPr lang="en-US" b="1" dirty="0" smtClean="0"/>
              <a:t>)</a:t>
            </a:r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r>
              <a:rPr lang="en-US" b="1" dirty="0" smtClean="0"/>
              <a:t>Cleavage is </a:t>
            </a:r>
            <a:r>
              <a:rPr lang="en-US" b="1" dirty="0" err="1" smtClean="0"/>
              <a:t>holoblastic</a:t>
            </a:r>
            <a:r>
              <a:rPr lang="en-US" b="1" dirty="0" smtClean="0"/>
              <a:t> and mouth develops from blastopore.</a:t>
            </a:r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endParaRPr lang="en-US" b="1" dirty="0"/>
          </a:p>
          <a:p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1070920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06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endParaRPr lang="en-US" b="1" dirty="0"/>
          </a:p>
          <a:p>
            <a:pPr marL="285750" indent="-285750">
              <a:buFont typeface="Wingdings" pitchFamily="2" charset="2"/>
              <a:buChar char="v"/>
            </a:pPr>
            <a:endParaRPr lang="en-US" b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067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Classification:- It is classified into three classes based dominance on </a:t>
            </a:r>
            <a:r>
              <a:rPr lang="en-US" dirty="0" err="1" smtClean="0"/>
              <a:t>polypoid</a:t>
            </a:r>
            <a:r>
              <a:rPr lang="en-US" dirty="0" smtClean="0"/>
              <a:t> and </a:t>
            </a:r>
            <a:r>
              <a:rPr lang="en-US" dirty="0" err="1" smtClean="0"/>
              <a:t>medusoid</a:t>
            </a:r>
            <a:r>
              <a:rPr lang="en-US" dirty="0" smtClean="0"/>
              <a:t> stage:-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13461528"/>
              </p:ext>
            </p:extLst>
          </p:nvPr>
        </p:nvGraphicFramePr>
        <p:xfrm>
          <a:off x="76200" y="590550"/>
          <a:ext cx="8991600" cy="4474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7900"/>
                <a:gridCol w="2247900"/>
                <a:gridCol w="2247900"/>
                <a:gridCol w="2247900"/>
              </a:tblGrid>
              <a:tr h="805815">
                <a:tc>
                  <a:txBody>
                    <a:bodyPr/>
                    <a:lstStyle/>
                    <a:p>
                      <a:r>
                        <a:rPr lang="en-US" dirty="0" smtClean="0"/>
                        <a:t>General </a:t>
                      </a:r>
                    </a:p>
                    <a:p>
                      <a:r>
                        <a:rPr lang="en-US" dirty="0" smtClean="0"/>
                        <a:t>Characters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Hydrozoa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Scyphozoa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Anthozoa</a:t>
                      </a:r>
                      <a:endParaRPr lang="en-US" dirty="0"/>
                    </a:p>
                  </a:txBody>
                  <a:tcPr/>
                </a:tc>
              </a:tr>
              <a:tr h="1099185">
                <a:tc>
                  <a:txBody>
                    <a:bodyPr/>
                    <a:lstStyle/>
                    <a:p>
                      <a:r>
                        <a:rPr lang="en-US" dirty="0" smtClean="0"/>
                        <a:t>Habitat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Mostly marine few species are found in fresh water.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Exclusively marine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Exclusively marine</a:t>
                      </a:r>
                      <a:endParaRPr lang="en-US" dirty="0"/>
                    </a:p>
                  </a:txBody>
                  <a:tcPr/>
                </a:tc>
              </a:tr>
              <a:tr h="466861">
                <a:tc>
                  <a:txBody>
                    <a:bodyPr/>
                    <a:lstStyle/>
                    <a:p>
                      <a:r>
                        <a:rPr lang="en-US" dirty="0" smtClean="0"/>
                        <a:t>Polymorphism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Asexual polyp stage (dominant) and sexual</a:t>
                      </a:r>
                      <a:r>
                        <a:rPr lang="en-US" baseline="0" dirty="0" smtClean="0"/>
                        <a:t> medusa stage are present.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Polyp stage is rudimentary or, absent. Medusa is dominant.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Polyp stage is present. Medusa is absent.</a:t>
                      </a:r>
                      <a:endParaRPr lang="en-US" dirty="0"/>
                    </a:p>
                  </a:txBody>
                  <a:tcPr/>
                </a:tc>
              </a:tr>
              <a:tr h="466861">
                <a:tc>
                  <a:txBody>
                    <a:bodyPr/>
                    <a:lstStyle/>
                    <a:p>
                      <a:r>
                        <a:rPr lang="en-US" dirty="0" smtClean="0"/>
                        <a:t>Origin of gonads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Ectodermal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Endodermal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Endodermal</a:t>
                      </a:r>
                      <a:endParaRPr lang="en-US" dirty="0"/>
                    </a:p>
                  </a:txBody>
                  <a:tcPr/>
                </a:tc>
              </a:tr>
              <a:tr h="466861">
                <a:tc>
                  <a:txBody>
                    <a:bodyPr/>
                    <a:lstStyle/>
                    <a:p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Hydra, </a:t>
                      </a:r>
                      <a:r>
                        <a:rPr lang="en-US" i="1" dirty="0" err="1" smtClean="0"/>
                        <a:t>Obelia</a:t>
                      </a:r>
                      <a:r>
                        <a:rPr lang="en-US" i="1" dirty="0" smtClean="0"/>
                        <a:t>, </a:t>
                      </a:r>
                      <a:r>
                        <a:rPr lang="en-US" i="1" dirty="0" err="1" smtClean="0"/>
                        <a:t>Physalia</a:t>
                      </a:r>
                      <a:r>
                        <a:rPr lang="en-US" i="1" dirty="0" smtClean="0"/>
                        <a:t> etc.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Aurelia, </a:t>
                      </a:r>
                      <a:r>
                        <a:rPr lang="en-US" i="1" dirty="0" err="1" smtClean="0"/>
                        <a:t>Rhizostoma</a:t>
                      </a:r>
                      <a:r>
                        <a:rPr lang="en-US" dirty="0" smtClean="0"/>
                        <a:t> etc.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err="1" smtClean="0"/>
                        <a:t>Metridium</a:t>
                      </a:r>
                      <a:r>
                        <a:rPr lang="en-US" i="1" dirty="0" smtClean="0"/>
                        <a:t>, Xenia, </a:t>
                      </a:r>
                      <a:r>
                        <a:rPr lang="en-US" i="1" dirty="0" err="1" smtClean="0"/>
                        <a:t>Fungia</a:t>
                      </a:r>
                      <a:r>
                        <a:rPr lang="en-US" i="1" dirty="0" smtClean="0"/>
                        <a:t> etc.</a:t>
                      </a:r>
                    </a:p>
                    <a:p>
                      <a:endParaRPr lang="en-US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029828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398</Words>
  <Application>Microsoft Office PowerPoint</Application>
  <PresentationFormat>On-screen Show (16:9)</PresentationFormat>
  <Paragraphs>83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Introduction:-  Aristotle regarded coelenterates intermediate between plants and animals. Term:- Coelenterata – Leuckart Cnidaria - Hyman 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your own Channel Nep education</dc:title>
  <dc:creator>Acer</dc:creator>
  <cp:lastModifiedBy>admin</cp:lastModifiedBy>
  <cp:revision>15</cp:revision>
  <dcterms:created xsi:type="dcterms:W3CDTF">2006-08-16T00:00:00Z</dcterms:created>
  <dcterms:modified xsi:type="dcterms:W3CDTF">2026-01-05T01:56:42Z</dcterms:modified>
</cp:coreProperties>
</file>