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846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038350"/>
            <a:ext cx="8382000" cy="2819400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Phylum –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Aschelminthes</a:t>
            </a:r>
            <a:r>
              <a:rPr lang="en-US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 or,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Nemathelminthes</a:t>
            </a:r>
            <a:endParaRPr lang="en-US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endParaRPr lang="en-US" b="1" dirty="0"/>
          </a:p>
          <a:p>
            <a:r>
              <a:rPr lang="en-US" b="1" u="sng" dirty="0" smtClean="0"/>
              <a:t>By</a:t>
            </a:r>
          </a:p>
          <a:p>
            <a:r>
              <a:rPr lang="en-US" b="1" u="sng" dirty="0" err="1" smtClean="0">
                <a:solidFill>
                  <a:schemeClr val="accent6">
                    <a:lumMod val="75000"/>
                  </a:schemeClr>
                </a:solidFill>
              </a:rPr>
              <a:t>Abhay</a:t>
            </a:r>
            <a:r>
              <a:rPr lang="en-US" b="1" u="sng" dirty="0" smtClean="0">
                <a:solidFill>
                  <a:schemeClr val="accent6">
                    <a:lumMod val="75000"/>
                  </a:schemeClr>
                </a:solidFill>
              </a:rPr>
              <a:t> Kumar Mishra</a:t>
            </a:r>
            <a:endParaRPr lang="en-US" b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1721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48013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Phylum – </a:t>
            </a:r>
            <a:r>
              <a:rPr lang="en-US" b="1" u="sng" dirty="0" err="1" smtClean="0"/>
              <a:t>Aschelminthes</a:t>
            </a:r>
            <a:r>
              <a:rPr lang="en-US" b="1" u="sng" dirty="0" smtClean="0"/>
              <a:t> </a:t>
            </a:r>
            <a:r>
              <a:rPr lang="en-US" b="1" dirty="0" smtClean="0"/>
              <a:t>or, </a:t>
            </a:r>
            <a:r>
              <a:rPr lang="en-US" b="1" u="sng" dirty="0" err="1" smtClean="0"/>
              <a:t>Nemathelminthes</a:t>
            </a:r>
            <a:endParaRPr lang="en-US" b="1" u="sng" dirty="0" smtClean="0"/>
          </a:p>
          <a:p>
            <a:endParaRPr lang="en-US" b="1" dirty="0"/>
          </a:p>
          <a:p>
            <a:r>
              <a:rPr lang="en-US" b="1" dirty="0" smtClean="0"/>
              <a:t>The name was proposed by </a:t>
            </a:r>
            <a:r>
              <a:rPr lang="en-US" b="1" dirty="0" err="1" smtClean="0"/>
              <a:t>Grobben</a:t>
            </a:r>
            <a:r>
              <a:rPr lang="en-US" b="1" dirty="0" smtClean="0"/>
              <a:t> (1910) in place of the older names </a:t>
            </a:r>
            <a:r>
              <a:rPr lang="en-US" b="1" dirty="0" err="1" smtClean="0"/>
              <a:t>Nemathelminthes</a:t>
            </a:r>
            <a:r>
              <a:rPr lang="en-US" b="1" dirty="0" smtClean="0"/>
              <a:t> and </a:t>
            </a:r>
            <a:r>
              <a:rPr lang="en-US" b="1" dirty="0" err="1" smtClean="0"/>
              <a:t>coelhelminthes</a:t>
            </a:r>
            <a:r>
              <a:rPr lang="en-US" b="1" dirty="0" smtClean="0"/>
              <a:t>.</a:t>
            </a:r>
          </a:p>
          <a:p>
            <a:endParaRPr lang="en-US" b="1" dirty="0"/>
          </a:p>
          <a:p>
            <a:r>
              <a:rPr lang="en-US" b="1" u="sng" dirty="0" smtClean="0"/>
              <a:t>General </a:t>
            </a:r>
            <a:r>
              <a:rPr lang="en-US" b="1" u="sng" dirty="0" err="1" smtClean="0"/>
              <a:t>Charcters</a:t>
            </a:r>
            <a:r>
              <a:rPr lang="en-US" b="1" u="sng" dirty="0" smtClean="0"/>
              <a:t>:-</a:t>
            </a:r>
          </a:p>
          <a:p>
            <a:endParaRPr lang="en-US" b="1" u="sng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Mostly aquatic (Freshwater or, Marine) while some </a:t>
            </a:r>
            <a:r>
              <a:rPr lang="en-US" b="1" dirty="0" smtClean="0"/>
              <a:t>terrestrial, </a:t>
            </a:r>
            <a:r>
              <a:rPr lang="en-US" b="1" dirty="0" smtClean="0"/>
              <a:t>free living as well as Parasite.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Size small or, microscopic, a few a meter or, more in length.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Organ – system grade of body organization.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vermiform, </a:t>
            </a:r>
            <a:r>
              <a:rPr lang="en-US" b="1" dirty="0" err="1" smtClean="0"/>
              <a:t>unsegmented</a:t>
            </a:r>
            <a:r>
              <a:rPr lang="en-US" b="1" dirty="0" smtClean="0"/>
              <a:t> </a:t>
            </a:r>
            <a:r>
              <a:rPr lang="en-US" b="1" dirty="0" smtClean="0"/>
              <a:t>and triploblastic.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Bilaterally symmetrical.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965655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48013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Phylum – </a:t>
            </a:r>
            <a:r>
              <a:rPr lang="en-US" b="1" u="sng" dirty="0" err="1" smtClean="0"/>
              <a:t>Aschelminthes</a:t>
            </a:r>
            <a:r>
              <a:rPr lang="en-US" b="1" u="sng" dirty="0" smtClean="0"/>
              <a:t> </a:t>
            </a:r>
            <a:r>
              <a:rPr lang="en-US" b="1" dirty="0" smtClean="0"/>
              <a:t>or, </a:t>
            </a:r>
            <a:r>
              <a:rPr lang="en-US" b="1" u="sng" dirty="0" err="1" smtClean="0"/>
              <a:t>Nemathelminthes</a:t>
            </a:r>
            <a:endParaRPr lang="en-US" b="1" u="sng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covered with a thick, flexible, non – living </a:t>
            </a:r>
            <a:r>
              <a:rPr lang="en-US" b="1" dirty="0" err="1" smtClean="0"/>
              <a:t>scleroprotein</a:t>
            </a:r>
            <a:r>
              <a:rPr lang="en-US" b="1" dirty="0" smtClean="0"/>
              <a:t> cuticle, often bearing spines and bristles.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Epidermis syncytial or, cellular.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Nuclei and cells forming the various organs such as intestine and gonads, are numerically constant.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Musculature includes only longitudinal </a:t>
            </a:r>
            <a:r>
              <a:rPr lang="en-US" b="1" dirty="0" err="1" smtClean="0"/>
              <a:t>fibres</a:t>
            </a:r>
            <a:r>
              <a:rPr lang="en-US" b="1" dirty="0" smtClean="0"/>
              <a:t> with few exceptions.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err="1" smtClean="0"/>
              <a:t>Pseudoceolomate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Alimentary canal is complete.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Respiratory and circulatory systems are absent.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617746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Phylum – </a:t>
            </a:r>
            <a:r>
              <a:rPr lang="en-US" b="1" u="sng" dirty="0" err="1" smtClean="0"/>
              <a:t>Aschelminthes</a:t>
            </a:r>
            <a:r>
              <a:rPr lang="en-US" b="1" u="sng" dirty="0" smtClean="0"/>
              <a:t> </a:t>
            </a:r>
            <a:r>
              <a:rPr lang="en-US" b="1" dirty="0" smtClean="0"/>
              <a:t>or, </a:t>
            </a:r>
            <a:r>
              <a:rPr lang="en-US" b="1" u="sng" dirty="0" err="1" smtClean="0"/>
              <a:t>Nemathelminthes</a:t>
            </a:r>
            <a:endParaRPr lang="en-US" b="1" u="sng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Excretory system includes canals and </a:t>
            </a:r>
            <a:r>
              <a:rPr lang="en-US" b="1" dirty="0" err="1" smtClean="0"/>
              <a:t>protonephridia</a:t>
            </a:r>
            <a:r>
              <a:rPr lang="en-US" b="1" dirty="0"/>
              <a:t> </a:t>
            </a:r>
            <a:r>
              <a:rPr lang="en-US" b="1" dirty="0" smtClean="0"/>
              <a:t>(</a:t>
            </a:r>
            <a:r>
              <a:rPr lang="en-US" b="1" dirty="0" err="1" smtClean="0"/>
              <a:t>Renette</a:t>
            </a:r>
            <a:r>
              <a:rPr lang="en-US" b="1" dirty="0" smtClean="0"/>
              <a:t> cell) for osmoregulation.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Nervous system includes a </a:t>
            </a:r>
            <a:r>
              <a:rPr lang="en-US" b="1" dirty="0" err="1" smtClean="0"/>
              <a:t>circumcentric</a:t>
            </a:r>
            <a:r>
              <a:rPr lang="en-US" b="1" dirty="0" smtClean="0"/>
              <a:t> nerve ring with anterior and posterior longitudinal nerves.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818180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Phylum – </a:t>
            </a:r>
            <a:r>
              <a:rPr lang="en-US" b="1" u="sng" dirty="0" err="1" smtClean="0"/>
              <a:t>Aschelminthes</a:t>
            </a:r>
            <a:r>
              <a:rPr lang="en-US" b="1" u="sng" dirty="0" smtClean="0"/>
              <a:t> </a:t>
            </a:r>
            <a:r>
              <a:rPr lang="en-US" b="1" dirty="0" smtClean="0"/>
              <a:t>or, </a:t>
            </a:r>
            <a:r>
              <a:rPr lang="en-US" b="1" u="sng" dirty="0" err="1" smtClean="0"/>
              <a:t>Nemathelminthes</a:t>
            </a:r>
            <a:endParaRPr lang="en-US" b="1" u="sng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Sense organs consists of ciliated pits, papillae (</a:t>
            </a:r>
            <a:r>
              <a:rPr lang="en-US" b="1" dirty="0" err="1" smtClean="0"/>
              <a:t>Amphid</a:t>
            </a:r>
            <a:r>
              <a:rPr lang="en-US" b="1" dirty="0" smtClean="0"/>
              <a:t> in mouth – </a:t>
            </a:r>
            <a:r>
              <a:rPr lang="en-US" b="1" dirty="0" err="1" smtClean="0"/>
              <a:t>olfactoreceptor</a:t>
            </a:r>
            <a:r>
              <a:rPr lang="en-US" b="1" dirty="0" smtClean="0"/>
              <a:t> and </a:t>
            </a:r>
            <a:r>
              <a:rPr lang="en-US" b="1" dirty="0" err="1" smtClean="0"/>
              <a:t>Phasmid</a:t>
            </a:r>
            <a:r>
              <a:rPr lang="en-US" b="1" dirty="0" smtClean="0"/>
              <a:t> in anus – </a:t>
            </a:r>
            <a:r>
              <a:rPr lang="en-US" b="1" dirty="0" err="1" smtClean="0"/>
              <a:t>chemorector</a:t>
            </a:r>
            <a:r>
              <a:rPr lang="en-US" b="1" dirty="0" smtClean="0"/>
              <a:t> and </a:t>
            </a:r>
            <a:r>
              <a:rPr lang="en-US" b="1" dirty="0" err="1" smtClean="0"/>
              <a:t>glandulosensory</a:t>
            </a:r>
            <a:r>
              <a:rPr lang="en-US" b="1" dirty="0" smtClean="0"/>
              <a:t>), bristles and eye spot.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Mostly </a:t>
            </a:r>
            <a:r>
              <a:rPr lang="en-US" b="1" dirty="0" err="1" smtClean="0"/>
              <a:t>dioecious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Shows sexual dimorphism.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Male is smaller than female.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Gonads and </a:t>
            </a:r>
            <a:r>
              <a:rPr lang="en-US" b="1" dirty="0" err="1" smtClean="0"/>
              <a:t>gonoducts</a:t>
            </a:r>
            <a:r>
              <a:rPr lang="en-US" b="1" dirty="0" smtClean="0"/>
              <a:t> single or, double.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Eggs microscopic with </a:t>
            </a:r>
            <a:r>
              <a:rPr lang="en-US" b="1" dirty="0" err="1" smtClean="0"/>
              <a:t>chitinous</a:t>
            </a:r>
            <a:r>
              <a:rPr lang="en-US" b="1" dirty="0" smtClean="0"/>
              <a:t> shell.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Development is direct or, indirect (larva- </a:t>
            </a:r>
            <a:r>
              <a:rPr lang="en-US" b="1" dirty="0" err="1" smtClean="0"/>
              <a:t>Rhabditiform</a:t>
            </a:r>
            <a:r>
              <a:rPr lang="en-US" b="1" dirty="0" smtClean="0"/>
              <a:t>, </a:t>
            </a:r>
            <a:r>
              <a:rPr lang="en-US" b="1" dirty="0" err="1" smtClean="0"/>
              <a:t>Filariform</a:t>
            </a:r>
            <a:r>
              <a:rPr lang="en-US" b="1" dirty="0" smtClean="0"/>
              <a:t> and microfilaria).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r>
              <a:rPr lang="en-US" b="1" dirty="0" smtClean="0"/>
              <a:t>It is classified into five classes:- (15,000 species)</a:t>
            </a:r>
          </a:p>
        </p:txBody>
      </p:sp>
    </p:spTree>
    <p:extLst>
      <p:ext uri="{BB962C8B-B14F-4D97-AF65-F5344CB8AC3E}">
        <p14:creationId xmlns:p14="http://schemas.microsoft.com/office/powerpoint/2010/main" xmlns="" val="305210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48013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1.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 </a:t>
            </a:r>
            <a:r>
              <a:rPr lang="en-US" b="1" dirty="0" err="1" smtClean="0"/>
              <a:t>Rotifera</a:t>
            </a:r>
            <a:r>
              <a:rPr lang="en-US" b="1" dirty="0" smtClean="0"/>
              <a:t>:- (L, </a:t>
            </a:r>
            <a:r>
              <a:rPr lang="en-US" b="1" dirty="0" err="1" smtClean="0"/>
              <a:t>rota</a:t>
            </a:r>
            <a:r>
              <a:rPr lang="en-US" b="1" dirty="0" smtClean="0"/>
              <a:t> – wheel, </a:t>
            </a:r>
            <a:r>
              <a:rPr lang="en-US" b="1" dirty="0" err="1" smtClean="0"/>
              <a:t>ferre</a:t>
            </a:r>
            <a:r>
              <a:rPr lang="en-US" b="1" dirty="0" smtClean="0"/>
              <a:t> – to bear)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Mostly marine, rarely freshwater.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Microscopic.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Cuticle hardened, shell like (</a:t>
            </a:r>
            <a:r>
              <a:rPr lang="en-US" b="1" dirty="0" err="1" smtClean="0"/>
              <a:t>lorica</a:t>
            </a:r>
            <a:r>
              <a:rPr lang="en-US" b="1" dirty="0" smtClean="0"/>
              <a:t>)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Anterior end with a </a:t>
            </a:r>
            <a:r>
              <a:rPr lang="en-US" b="1" dirty="0" err="1" smtClean="0"/>
              <a:t>ciliary</a:t>
            </a:r>
            <a:r>
              <a:rPr lang="en-US" b="1" dirty="0" smtClean="0"/>
              <a:t> disc or, corona (wheel organ – helps ingestion and locomotion), </a:t>
            </a:r>
            <a:r>
              <a:rPr lang="en-US" b="1" dirty="0" err="1" smtClean="0"/>
              <a:t>postanal</a:t>
            </a:r>
            <a:r>
              <a:rPr lang="en-US" b="1" dirty="0" smtClean="0"/>
              <a:t> posterior end or, foot forked with cement glands.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Digestive tract incomplete or, complete. Grinding organ (</a:t>
            </a:r>
            <a:r>
              <a:rPr lang="en-US" b="1" dirty="0" err="1" smtClean="0"/>
              <a:t>mastax</a:t>
            </a:r>
            <a:r>
              <a:rPr lang="en-US" b="1" dirty="0" smtClean="0"/>
              <a:t>) is lined by cuticle.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A pair of branched and coiled </a:t>
            </a:r>
            <a:r>
              <a:rPr lang="en-US" b="1" dirty="0" err="1" smtClean="0"/>
              <a:t>protonephridia</a:t>
            </a:r>
            <a:r>
              <a:rPr lang="en-US" b="1" dirty="0" smtClean="0"/>
              <a:t> with flame cell.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Eye spots usually present.</a:t>
            </a:r>
          </a:p>
        </p:txBody>
      </p:sp>
    </p:spTree>
    <p:extLst>
      <p:ext uri="{BB962C8B-B14F-4D97-AF65-F5344CB8AC3E}">
        <p14:creationId xmlns:p14="http://schemas.microsoft.com/office/powerpoint/2010/main" xmlns="" val="2431789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1.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 </a:t>
            </a:r>
            <a:r>
              <a:rPr lang="en-US" b="1" dirty="0" err="1" smtClean="0"/>
              <a:t>Rotifera</a:t>
            </a:r>
            <a:r>
              <a:rPr lang="en-US" b="1" dirty="0" smtClean="0"/>
              <a:t>:-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Unisexual.</a:t>
            </a:r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No larval stage.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Reproduction sexual as well as </a:t>
            </a:r>
            <a:r>
              <a:rPr lang="en-US" b="1" dirty="0" err="1" smtClean="0"/>
              <a:t>parthogenetic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r>
              <a:rPr lang="en-US" b="1" dirty="0" smtClean="0"/>
              <a:t>Example:- </a:t>
            </a:r>
            <a:r>
              <a:rPr lang="en-US" b="1" i="1" dirty="0" err="1" smtClean="0"/>
              <a:t>Asplanchna</a:t>
            </a:r>
            <a:r>
              <a:rPr lang="en-US" b="1" i="1" dirty="0" smtClean="0"/>
              <a:t>, </a:t>
            </a:r>
            <a:r>
              <a:rPr lang="en-US" b="1" i="1" dirty="0" err="1" smtClean="0"/>
              <a:t>Epiphanes</a:t>
            </a:r>
            <a:r>
              <a:rPr lang="en-US" b="1" i="1" dirty="0" smtClean="0"/>
              <a:t> (</a:t>
            </a:r>
            <a:r>
              <a:rPr lang="en-US" b="1" i="1" dirty="0" err="1" smtClean="0"/>
              <a:t>Hydantia</a:t>
            </a:r>
            <a:r>
              <a:rPr lang="en-US" b="1" i="1" dirty="0" smtClean="0"/>
              <a:t>), </a:t>
            </a:r>
            <a:r>
              <a:rPr lang="en-US" b="1" i="1" dirty="0" err="1" smtClean="0"/>
              <a:t>Philodina</a:t>
            </a:r>
            <a:r>
              <a:rPr lang="en-US" b="1" dirty="0" smtClean="0"/>
              <a:t> etc.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659768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18630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2.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 </a:t>
            </a:r>
            <a:r>
              <a:rPr lang="en-US" b="1" dirty="0" err="1" smtClean="0"/>
              <a:t>Gastrotricha</a:t>
            </a:r>
            <a:r>
              <a:rPr lang="en-US" b="1" dirty="0" smtClean="0"/>
              <a:t>:- (L, </a:t>
            </a:r>
            <a:r>
              <a:rPr lang="en-US" b="1" dirty="0" err="1" smtClean="0"/>
              <a:t>gaster</a:t>
            </a:r>
            <a:r>
              <a:rPr lang="en-US" b="1" dirty="0" smtClean="0"/>
              <a:t> – stomach, </a:t>
            </a:r>
            <a:r>
              <a:rPr lang="en-US" b="1" dirty="0" err="1" smtClean="0"/>
              <a:t>trichos</a:t>
            </a:r>
            <a:r>
              <a:rPr lang="en-US" b="1" dirty="0" smtClean="0"/>
              <a:t> – hair)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Microscopic.</a:t>
            </a:r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Marine or, Fresh water.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Cuticle thin.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Posterior ends forked tubes and glands.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Digestive tract is complete, mouth surrounded with bristles, pharynx </a:t>
            </a:r>
            <a:r>
              <a:rPr lang="en-US" b="1" dirty="0" err="1" smtClean="0"/>
              <a:t>triradiate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Unisexual or, Bisexual.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Reproduction sexual as well as </a:t>
            </a:r>
            <a:r>
              <a:rPr lang="en-US" b="1" dirty="0" err="1" smtClean="0"/>
              <a:t>parthogenetic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Development is direct.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618794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2.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 </a:t>
            </a:r>
            <a:r>
              <a:rPr lang="en-US" b="1" dirty="0" err="1" smtClean="0"/>
              <a:t>Gastrotricha</a:t>
            </a:r>
            <a:r>
              <a:rPr lang="en-US" b="1" dirty="0" smtClean="0"/>
              <a:t>:- (L, </a:t>
            </a:r>
            <a:r>
              <a:rPr lang="en-US" b="1" dirty="0" err="1" smtClean="0"/>
              <a:t>gaster</a:t>
            </a:r>
            <a:r>
              <a:rPr lang="en-US" b="1" dirty="0" smtClean="0"/>
              <a:t> – stomach, </a:t>
            </a:r>
            <a:r>
              <a:rPr lang="en-US" b="1" dirty="0" err="1" smtClean="0"/>
              <a:t>trichos</a:t>
            </a:r>
            <a:r>
              <a:rPr lang="en-US" b="1" dirty="0" smtClean="0"/>
              <a:t> – hair)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Example:- </a:t>
            </a:r>
            <a:r>
              <a:rPr lang="en-US" b="1" i="1" dirty="0" err="1" smtClean="0"/>
              <a:t>Chaetonotus</a:t>
            </a:r>
            <a:r>
              <a:rPr lang="en-US" b="1" i="1" dirty="0" smtClean="0"/>
              <a:t>, </a:t>
            </a:r>
            <a:r>
              <a:rPr lang="en-US" b="1" i="1" dirty="0" err="1" smtClean="0"/>
              <a:t>Macrodasys</a:t>
            </a:r>
            <a:r>
              <a:rPr lang="en-US" b="1" i="1" dirty="0" smtClean="0"/>
              <a:t>, </a:t>
            </a:r>
            <a:r>
              <a:rPr lang="en-US" b="1" i="1" dirty="0" err="1" smtClean="0"/>
              <a:t>Lepidodermella</a:t>
            </a:r>
            <a:r>
              <a:rPr lang="en-US" b="1" dirty="0" smtClean="0"/>
              <a:t> etc.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979886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63231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3.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</a:t>
            </a:r>
            <a:r>
              <a:rPr lang="en-US" b="1" dirty="0" err="1" smtClean="0"/>
              <a:t>Kinorhynca</a:t>
            </a:r>
            <a:r>
              <a:rPr lang="en-US" b="1" dirty="0" smtClean="0"/>
              <a:t> or, </a:t>
            </a:r>
            <a:r>
              <a:rPr lang="en-US" b="1" dirty="0" err="1" smtClean="0"/>
              <a:t>Echinodera</a:t>
            </a:r>
            <a:r>
              <a:rPr lang="en-US" b="1" dirty="0" smtClean="0"/>
              <a:t>:- (Gr., </a:t>
            </a:r>
            <a:r>
              <a:rPr lang="en-US" b="1" dirty="0" err="1" smtClean="0"/>
              <a:t>kineo</a:t>
            </a:r>
            <a:r>
              <a:rPr lang="en-US" b="1" dirty="0" smtClean="0"/>
              <a:t> – to move, </a:t>
            </a:r>
            <a:r>
              <a:rPr lang="en-US" b="1" dirty="0" err="1" smtClean="0"/>
              <a:t>rhynchos</a:t>
            </a:r>
            <a:r>
              <a:rPr lang="en-US" b="1" dirty="0" smtClean="0"/>
              <a:t> – beak)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Microscopic.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Exclusively marine.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of 13 or, 14 overlapping rings or, </a:t>
            </a:r>
            <a:r>
              <a:rPr lang="en-US" b="1" dirty="0" err="1" smtClean="0"/>
              <a:t>zonites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Cuticle spiny but without cilia.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Digestive tract is complete. Stomach – intestine expanded, anus terminal in retractile ring.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err="1" smtClean="0"/>
              <a:t>Protonephridia</a:t>
            </a:r>
            <a:r>
              <a:rPr lang="en-US" b="1" dirty="0" smtClean="0"/>
              <a:t> two, each with a duct and a flame cell.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Unisexual.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endParaRPr lang="en-US" b="1" dirty="0" smtClean="0"/>
          </a:p>
          <a:p>
            <a:endParaRPr lang="en-US" b="1" dirty="0" smtClean="0"/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1020888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3.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</a:t>
            </a:r>
            <a:r>
              <a:rPr lang="en-US" b="1" dirty="0" err="1" smtClean="0"/>
              <a:t>Kinorhynca</a:t>
            </a:r>
            <a:r>
              <a:rPr lang="en-US" b="1" dirty="0" smtClean="0"/>
              <a:t> or, </a:t>
            </a:r>
            <a:r>
              <a:rPr lang="en-US" b="1" dirty="0" err="1" smtClean="0"/>
              <a:t>Echinodera</a:t>
            </a:r>
            <a:r>
              <a:rPr lang="en-US" b="1" dirty="0" smtClean="0"/>
              <a:t>:- (Gr., </a:t>
            </a:r>
            <a:r>
              <a:rPr lang="en-US" b="1" dirty="0" err="1" smtClean="0"/>
              <a:t>kineo</a:t>
            </a:r>
            <a:r>
              <a:rPr lang="en-US" b="1" dirty="0" smtClean="0"/>
              <a:t> – to move, </a:t>
            </a:r>
            <a:r>
              <a:rPr lang="en-US" b="1" dirty="0" err="1" smtClean="0"/>
              <a:t>rhynchos</a:t>
            </a:r>
            <a:r>
              <a:rPr lang="en-US" b="1" dirty="0" smtClean="0"/>
              <a:t> – beak)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Fertilization is internal.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Development is indirect.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r>
              <a:rPr lang="en-US" b="1" dirty="0" smtClean="0"/>
              <a:t>Example:- </a:t>
            </a:r>
            <a:r>
              <a:rPr lang="en-US" b="1" i="1" dirty="0" err="1" smtClean="0"/>
              <a:t>Echinoderes</a:t>
            </a:r>
            <a:r>
              <a:rPr lang="en-US" b="1" i="1" dirty="0" smtClean="0"/>
              <a:t>, </a:t>
            </a:r>
            <a:r>
              <a:rPr lang="en-US" b="1" i="1" dirty="0" err="1" smtClean="0"/>
              <a:t>Centroderes</a:t>
            </a:r>
            <a:r>
              <a:rPr lang="en-US" b="1" i="1" dirty="0" smtClean="0"/>
              <a:t>, </a:t>
            </a:r>
            <a:r>
              <a:rPr lang="en-US" b="1" i="1" dirty="0" err="1" smtClean="0"/>
              <a:t>Pycnophyes</a:t>
            </a:r>
            <a:r>
              <a:rPr lang="en-US" b="1" i="1" dirty="0" smtClean="0"/>
              <a:t> </a:t>
            </a:r>
            <a:r>
              <a:rPr lang="en-US" b="1" dirty="0" smtClean="0"/>
              <a:t>etc.</a:t>
            </a:r>
          </a:p>
          <a:p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xmlns="" val="3079712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35531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4.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</a:t>
            </a:r>
            <a:r>
              <a:rPr lang="en-US" b="1" dirty="0" err="1" smtClean="0"/>
              <a:t>Nematomorpha</a:t>
            </a:r>
            <a:r>
              <a:rPr lang="en-US" b="1" dirty="0" smtClean="0"/>
              <a:t> (Gr, </a:t>
            </a:r>
            <a:r>
              <a:rPr lang="en-US" b="1" dirty="0" err="1" smtClean="0"/>
              <a:t>Nema</a:t>
            </a:r>
            <a:r>
              <a:rPr lang="en-US" b="1" dirty="0" smtClean="0"/>
              <a:t> – thread; </a:t>
            </a:r>
            <a:r>
              <a:rPr lang="en-US" b="1" dirty="0" err="1" smtClean="0"/>
              <a:t>morphe</a:t>
            </a:r>
            <a:r>
              <a:rPr lang="en-US" b="1" dirty="0" smtClean="0"/>
              <a:t> – shape) or, </a:t>
            </a:r>
            <a:r>
              <a:rPr lang="en-US" b="1" dirty="0" err="1" smtClean="0"/>
              <a:t>Gordiacea</a:t>
            </a:r>
            <a:endParaRPr lang="en-US" b="1" dirty="0" smtClean="0"/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Size from few mm to 1m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Larval forms are parasitic and adult is free living.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is long and slender, commonly called hairworms.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is covered by cuticle.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Alimentary canal is complete. Mouth and cloaca are present.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Excretory system is absent.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Unisexual.</a:t>
            </a:r>
          </a:p>
          <a:p>
            <a:endParaRPr lang="en-US" b="1" dirty="0"/>
          </a:p>
          <a:p>
            <a:r>
              <a:rPr lang="en-US" b="1" dirty="0" smtClean="0"/>
              <a:t>Ex:- </a:t>
            </a:r>
            <a:r>
              <a:rPr lang="en-US" b="1" i="1" dirty="0" err="1" smtClean="0"/>
              <a:t>Gordius</a:t>
            </a:r>
            <a:r>
              <a:rPr lang="en-US" b="1" i="1" dirty="0" smtClean="0"/>
              <a:t>, </a:t>
            </a:r>
            <a:r>
              <a:rPr lang="en-US" b="1" i="1" dirty="0" err="1" smtClean="0"/>
              <a:t>Paragordius</a:t>
            </a:r>
            <a:r>
              <a:rPr lang="en-US" b="1" i="1" dirty="0" smtClean="0"/>
              <a:t>, </a:t>
            </a:r>
            <a:r>
              <a:rPr lang="en-US" b="1" i="1" dirty="0" err="1" smtClean="0"/>
              <a:t>Nectonema</a:t>
            </a:r>
            <a:r>
              <a:rPr lang="en-US" b="1" i="1" dirty="0" smtClean="0"/>
              <a:t> </a:t>
            </a:r>
            <a:r>
              <a:rPr lang="en-US" b="1" dirty="0" smtClean="0"/>
              <a:t>etc.</a:t>
            </a:r>
          </a:p>
          <a:p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xmlns="" val="1957451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0783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</a:t>
            </a:r>
            <a:r>
              <a:rPr lang="en-US" b="1" dirty="0"/>
              <a:t>5</a:t>
            </a:r>
            <a:r>
              <a:rPr lang="en-US" b="1" dirty="0" smtClean="0"/>
              <a:t>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</a:t>
            </a:r>
            <a:r>
              <a:rPr lang="en-US" b="1" dirty="0" err="1" smtClean="0"/>
              <a:t>Nematoda</a:t>
            </a:r>
            <a:r>
              <a:rPr lang="en-US" b="1" dirty="0" smtClean="0"/>
              <a:t> (Gr, </a:t>
            </a:r>
            <a:r>
              <a:rPr lang="en-US" b="1" dirty="0" err="1" smtClean="0"/>
              <a:t>Nema</a:t>
            </a:r>
            <a:r>
              <a:rPr lang="en-US" b="1" dirty="0" smtClean="0"/>
              <a:t> – thread; </a:t>
            </a:r>
            <a:r>
              <a:rPr lang="en-US" b="1" dirty="0" err="1" smtClean="0"/>
              <a:t>eidos</a:t>
            </a:r>
            <a:r>
              <a:rPr lang="en-US" b="1" dirty="0" smtClean="0"/>
              <a:t> – form) 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i="1" dirty="0" smtClean="0"/>
              <a:t>Aquatic, </a:t>
            </a:r>
            <a:r>
              <a:rPr lang="en-US" b="1" i="1" dirty="0" err="1" smtClean="0"/>
              <a:t>terresterial</a:t>
            </a:r>
            <a:r>
              <a:rPr lang="en-US" b="1" i="1" dirty="0"/>
              <a:t> </a:t>
            </a:r>
            <a:r>
              <a:rPr lang="en-US" b="1" i="1" dirty="0" smtClean="0"/>
              <a:t>or, parasitic.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i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cylindrically elongated and </a:t>
            </a:r>
            <a:r>
              <a:rPr lang="en-US" b="1" dirty="0" err="1" smtClean="0"/>
              <a:t>unsegmented</a:t>
            </a:r>
            <a:r>
              <a:rPr lang="en-US" b="1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Cuticle thick, tough and resistant.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Epidermis syncytial.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Body wall with longitudinal </a:t>
            </a:r>
            <a:r>
              <a:rPr lang="en-US" b="1" dirty="0" err="1" smtClean="0"/>
              <a:t>fibres</a:t>
            </a:r>
            <a:r>
              <a:rPr lang="en-US" b="1" dirty="0" smtClean="0"/>
              <a:t> only.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Digestive tract is complete with muscular pharynx and glands.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Mouth and anus at opposite ends of the body.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Unisexual.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455145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/>
              <a:t>Class </a:t>
            </a:r>
            <a:r>
              <a:rPr lang="en-US" b="1" dirty="0"/>
              <a:t>5</a:t>
            </a:r>
            <a:r>
              <a:rPr lang="en-US" b="1" dirty="0" smtClean="0"/>
              <a:t>. </a:t>
            </a:r>
          </a:p>
          <a:p>
            <a:r>
              <a:rPr lang="en-US" b="1" dirty="0"/>
              <a:t> </a:t>
            </a:r>
            <a:r>
              <a:rPr lang="en-US" b="1" dirty="0" smtClean="0"/>
              <a:t>         </a:t>
            </a:r>
            <a:r>
              <a:rPr lang="en-US" b="1" dirty="0" err="1" smtClean="0"/>
              <a:t>Nematoda</a:t>
            </a:r>
            <a:r>
              <a:rPr lang="en-US" b="1" dirty="0" smtClean="0"/>
              <a:t> (Gr, </a:t>
            </a:r>
            <a:r>
              <a:rPr lang="en-US" b="1" dirty="0" err="1" smtClean="0"/>
              <a:t>Nema</a:t>
            </a:r>
            <a:r>
              <a:rPr lang="en-US" b="1" dirty="0" smtClean="0"/>
              <a:t> – thread; </a:t>
            </a:r>
            <a:r>
              <a:rPr lang="en-US" b="1" dirty="0" err="1" smtClean="0"/>
              <a:t>eidos</a:t>
            </a:r>
            <a:r>
              <a:rPr lang="en-US" b="1" dirty="0" smtClean="0"/>
              <a:t> – form) </a:t>
            </a:r>
          </a:p>
          <a:p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Males usually smaller than female.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Fertilization is internal.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b="1" dirty="0" smtClean="0"/>
              <a:t>No asexual reproduction or, regeneration.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b="1" dirty="0"/>
          </a:p>
          <a:p>
            <a:r>
              <a:rPr lang="en-US" b="1" dirty="0" smtClean="0"/>
              <a:t>Example:- </a:t>
            </a:r>
            <a:r>
              <a:rPr lang="en-US" b="1" i="1" dirty="0" err="1" smtClean="0"/>
              <a:t>Ascaris</a:t>
            </a:r>
            <a:r>
              <a:rPr lang="en-US" b="1" i="1" dirty="0" smtClean="0"/>
              <a:t> </a:t>
            </a:r>
            <a:r>
              <a:rPr lang="en-US" b="1" i="1" dirty="0" err="1" smtClean="0"/>
              <a:t>lumbricoides</a:t>
            </a:r>
            <a:r>
              <a:rPr lang="en-US" b="1" i="1" dirty="0" smtClean="0"/>
              <a:t>, </a:t>
            </a:r>
            <a:r>
              <a:rPr lang="en-US" b="1" i="1" dirty="0" err="1" smtClean="0"/>
              <a:t>Wuchereria</a:t>
            </a:r>
            <a:r>
              <a:rPr lang="en-US" b="1" i="1" dirty="0" smtClean="0"/>
              <a:t>, </a:t>
            </a:r>
            <a:r>
              <a:rPr lang="en-US" b="1" i="1" dirty="0" err="1" smtClean="0"/>
              <a:t>Ancyclostoma</a:t>
            </a:r>
            <a:r>
              <a:rPr lang="en-US" b="1" i="1" dirty="0" smtClean="0"/>
              <a:t> </a:t>
            </a:r>
            <a:r>
              <a:rPr lang="en-US" b="1" dirty="0" smtClean="0"/>
              <a:t>(Hook worm) etc.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2604972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803</Words>
  <Application>Microsoft Office PowerPoint</Application>
  <PresentationFormat>On-screen Show (16:9)</PresentationFormat>
  <Paragraphs>188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your own Channel Nep education</dc:title>
  <dc:creator>Acer</dc:creator>
  <cp:lastModifiedBy>admin</cp:lastModifiedBy>
  <cp:revision>27</cp:revision>
  <dcterms:created xsi:type="dcterms:W3CDTF">2006-08-16T00:00:00Z</dcterms:created>
  <dcterms:modified xsi:type="dcterms:W3CDTF">2026-01-12T12:42:38Z</dcterms:modified>
</cp:coreProperties>
</file>